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7" r:id="rId3"/>
    <p:sldId id="311" r:id="rId4"/>
    <p:sldId id="312" r:id="rId5"/>
    <p:sldId id="313" r:id="rId6"/>
    <p:sldId id="314" r:id="rId7"/>
    <p:sldId id="315" r:id="rId8"/>
    <p:sldId id="316" r:id="rId9"/>
    <p:sldId id="317" r:id="rId10"/>
    <p:sldId id="322" r:id="rId11"/>
    <p:sldId id="326" r:id="rId12"/>
    <p:sldId id="321" r:id="rId13"/>
    <p:sldId id="318" r:id="rId14"/>
    <p:sldId id="319" r:id="rId15"/>
    <p:sldId id="328" r:id="rId16"/>
    <p:sldId id="327" r:id="rId17"/>
    <p:sldId id="266" r:id="rId18"/>
    <p:sldId id="323" r:id="rId19"/>
    <p:sldId id="325" r:id="rId20"/>
    <p:sldId id="320" r:id="rId21"/>
    <p:sldId id="32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3714" autoAdjust="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AA7C2-E8DC-467C-9833-F833067453C2}" type="datetimeFigureOut">
              <a:rPr lang="en-US" smtClean="0"/>
              <a:pPr/>
              <a:t>12/18/2016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A8E8C-7000-4BD7-A278-0C1355790446}" type="slidenum">
              <a:rPr lang="en-US" smtClean="0"/>
              <a:pPr/>
              <a:t>‹#›</a:t>
            </a:fld>
            <a:endParaRPr lang="en-US"/>
          </a:p>
        </p:txBody>
      </p:sp>
    </p:spTree>
    <p:extLst>
      <p:ext uri="{BB962C8B-B14F-4D97-AF65-F5344CB8AC3E}">
        <p14:creationId xmlns:p14="http://schemas.microsoft.com/office/powerpoint/2010/main" xmlns="" val="315503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3350BE-36FB-48B8-BC3B-BF82FA8A4B16}" type="datetime1">
              <a:rPr lang="en-US" smtClean="0"/>
              <a:pPr/>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8D951-FD7A-4EA6-9971-BA4650F5F282}" type="datetime1">
              <a:rPr lang="en-US" smtClean="0"/>
              <a:pPr/>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DDA1A-1160-4810-A009-9384DF143964}" type="datetime1">
              <a:rPr lang="en-US" smtClean="0"/>
              <a:pPr/>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B8CA7-DF52-4574-B28B-BF67C425F74E}" type="datetime1">
              <a:rPr lang="en-US" smtClean="0"/>
              <a:pPr/>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6F388C-ACCE-4EF5-AD2C-86A2C6495869}" type="datetime1">
              <a:rPr lang="en-US" smtClean="0"/>
              <a:pPr/>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2A2DB-E9A4-4F11-9A97-3D805873123B}" type="datetime1">
              <a:rPr lang="en-US" smtClean="0"/>
              <a:pPr/>
              <a:t>12/18/2016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5D039D-4B07-4C92-99B2-D30586816A68}" type="datetime1">
              <a:rPr lang="en-US" smtClean="0"/>
              <a:pPr/>
              <a:t>12/18/2016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8C0F6-D106-4D90-B6A1-515B7FD8F0C8}" type="datetime1">
              <a:rPr lang="en-US" smtClean="0"/>
              <a:pPr/>
              <a:t>12/18/2016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B9723-2437-47C8-833A-EDB2EBB6A5A1}" type="datetime1">
              <a:rPr lang="en-US" smtClean="0"/>
              <a:pPr/>
              <a:t>12/18/2016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5C9E6-3B8B-4571-9128-858A99C98B86}" type="datetime1">
              <a:rPr lang="en-US" smtClean="0"/>
              <a:pPr/>
              <a:t>12/18/2016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141EB-C6BD-49FF-BC05-BF0312C62789}" type="datetime1">
              <a:rPr lang="en-US" smtClean="0"/>
              <a:pPr/>
              <a:t>12/18/2016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1E575-74B0-4F22-8519-3F96FB7A2B3A}" type="datetime1">
              <a:rPr lang="en-US" smtClean="0"/>
              <a:pPr/>
              <a:t>12/18/2016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natrisk.ni.ac.rs/"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ec.europa.eu/programmes/erasmus-plus/projects/eplus-project-details-page/?nodeRef=workspace://SpacesStore/c3a0d5cf-9f44-40b1-8731-23c187fc13e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sp>
        <p:nvSpPr>
          <p:cNvPr id="2" name="Title 1"/>
          <p:cNvSpPr>
            <a:spLocks noGrp="1"/>
          </p:cNvSpPr>
          <p:nvPr>
            <p:ph type="ctrTitle"/>
          </p:nvPr>
        </p:nvSpPr>
        <p:spPr>
          <a:xfrm>
            <a:off x="621506" y="609601"/>
            <a:ext cx="7772400" cy="457200"/>
          </a:xfrm>
        </p:spPr>
        <p:txBody>
          <a:bodyPr>
            <a:normAutofit fontScale="90000"/>
          </a:bodyPr>
          <a:lstStyle/>
          <a:p>
            <a:r>
              <a:rPr lang="en-US" sz="1800" dirty="0" smtClean="0">
                <a:solidFill>
                  <a:srgbClr val="002060"/>
                </a:solidFill>
                <a:latin typeface="Book Antiqua" panose="02040602050305030304" pitchFamily="18" charset="0"/>
              </a:rPr>
              <a:t>Development of master curricula for natural disasters risk management in</a:t>
            </a:r>
            <a:r>
              <a:rPr lang="sr-Latn-RS" sz="1800" dirty="0" smtClean="0">
                <a:solidFill>
                  <a:srgbClr val="002060"/>
                </a:solidFill>
                <a:latin typeface="Book Antiqua" panose="02040602050305030304" pitchFamily="18" charset="0"/>
              </a:rPr>
              <a:t/>
            </a:r>
            <a:br>
              <a:rPr lang="sr-Latn-RS" sz="1800" dirty="0" smtClean="0">
                <a:solidFill>
                  <a:srgbClr val="002060"/>
                </a:solidFill>
                <a:latin typeface="Book Antiqua" panose="02040602050305030304" pitchFamily="18" charset="0"/>
              </a:rPr>
            </a:br>
            <a:r>
              <a:rPr lang="en-US" sz="1800" dirty="0" smtClean="0">
                <a:solidFill>
                  <a:srgbClr val="002060"/>
                </a:solidFill>
                <a:latin typeface="Book Antiqua" panose="02040602050305030304" pitchFamily="18" charset="0"/>
              </a:rPr>
              <a:t> Western Balkan countries</a:t>
            </a:r>
            <a:endParaRPr lang="bs-Latn-BA" sz="1800" dirty="0">
              <a:solidFill>
                <a:srgbClr val="002060"/>
              </a:solidFill>
              <a:latin typeface="Book Antiqua" panose="02040602050305030304" pitchFamily="18" charset="0"/>
            </a:endParaRPr>
          </a:p>
        </p:txBody>
      </p:sp>
      <p:sp>
        <p:nvSpPr>
          <p:cNvPr id="3" name="Subtitle 2"/>
          <p:cNvSpPr>
            <a:spLocks noGrp="1"/>
          </p:cNvSpPr>
          <p:nvPr>
            <p:ph type="subTitle" idx="1"/>
          </p:nvPr>
        </p:nvSpPr>
        <p:spPr>
          <a:xfrm>
            <a:off x="1371600" y="1524000"/>
            <a:ext cx="6400800" cy="1143000"/>
          </a:xfrm>
        </p:spPr>
        <p:txBody>
          <a:bodyPr>
            <a:normAutofit/>
          </a:bodyPr>
          <a:lstStyle/>
          <a:p>
            <a:r>
              <a:rPr lang="sr-Latn-BA" dirty="0" smtClean="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rPr>
              <a:t>NatRisk</a:t>
            </a:r>
            <a:r>
              <a:rPr lang="sr-Latn-BA"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rPr>
              <a:t/>
            </a:r>
            <a:br>
              <a:rPr lang="sr-Latn-BA"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rPr>
            </a:br>
            <a:r>
              <a:rPr lang="en-US" dirty="0" smtClean="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rPr>
              <a:t>WP-6: Dissemination</a:t>
            </a:r>
            <a:endParaRPr lang="bs-Latn-BA"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endParaRPr>
          </a:p>
        </p:txBody>
      </p:sp>
      <p:cxnSp>
        <p:nvCxnSpPr>
          <p:cNvPr id="5" name="Straight Connector 4"/>
          <p:cNvCxnSpPr/>
          <p:nvPr/>
        </p:nvCxnSpPr>
        <p:spPr>
          <a:xfrm>
            <a:off x="0" y="10668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685800" y="26670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smtClean="0">
                <a:solidFill>
                  <a:srgbClr val="002060"/>
                </a:solidFill>
                <a:latin typeface="Book Antiqua" panose="02040602050305030304" pitchFamily="18" charset="0"/>
              </a:rPr>
              <a:t>Dejan </a:t>
            </a:r>
            <a:r>
              <a:rPr lang="sr-Latn-RS" sz="1800" b="1" dirty="0" smtClean="0">
                <a:solidFill>
                  <a:srgbClr val="002060"/>
                </a:solidFill>
                <a:latin typeface="Book Antiqua" panose="02040602050305030304" pitchFamily="18" charset="0"/>
              </a:rPr>
              <a:t>Rančić</a:t>
            </a:r>
            <a:endParaRPr lang="sr-Latn-BA" sz="1800" b="1" dirty="0" smtClean="0">
              <a:solidFill>
                <a:srgbClr val="002060"/>
              </a:solidFill>
              <a:latin typeface="Book Antiqua" panose="02040602050305030304" pitchFamily="18" charset="0"/>
            </a:endParaRPr>
          </a:p>
          <a:p>
            <a:r>
              <a:rPr lang="sr-Latn-BA" sz="1800" dirty="0">
                <a:solidFill>
                  <a:srgbClr val="002060"/>
                </a:solidFill>
                <a:latin typeface="Book Antiqua" panose="02040602050305030304" pitchFamily="18" charset="0"/>
              </a:rPr>
              <a:t>University of </a:t>
            </a:r>
            <a:r>
              <a:rPr lang="sr-Latn-BA" sz="1800" dirty="0" smtClean="0">
                <a:solidFill>
                  <a:srgbClr val="002060"/>
                </a:solidFill>
                <a:latin typeface="Book Antiqua" panose="02040602050305030304" pitchFamily="18" charset="0"/>
              </a:rPr>
              <a:t>Niš, Faculty of Electronic Engineering </a:t>
            </a:r>
            <a:endParaRPr lang="bs-Latn-BA" sz="1800" dirty="0">
              <a:solidFill>
                <a:srgbClr val="002060"/>
              </a:solidFill>
              <a:latin typeface="Book Antiqua" panose="02040602050305030304" pitchFamily="18" charset="0"/>
            </a:endParaRPr>
          </a:p>
        </p:txBody>
      </p:sp>
      <p:sp>
        <p:nvSpPr>
          <p:cNvPr id="9" name="Title 1"/>
          <p:cNvSpPr txBox="1">
            <a:spLocks/>
          </p:cNvSpPr>
          <p:nvPr/>
        </p:nvSpPr>
        <p:spPr>
          <a:xfrm>
            <a:off x="685800" y="49530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a:solidFill>
                  <a:srgbClr val="002060"/>
                </a:solidFill>
                <a:latin typeface="Book Antiqua" panose="02040602050305030304" pitchFamily="18" charset="0"/>
              </a:rPr>
              <a:t>Kick-off meeting / </a:t>
            </a:r>
            <a:r>
              <a:rPr lang="sr-Latn-BA" sz="1800" dirty="0" smtClean="0">
                <a:solidFill>
                  <a:srgbClr val="002060"/>
                </a:solidFill>
                <a:latin typeface="Book Antiqua" panose="02040602050305030304" pitchFamily="18" charset="0"/>
              </a:rPr>
              <a:t>15</a:t>
            </a:r>
            <a:r>
              <a:rPr lang="sr-Latn-BA" sz="1800" baseline="30000" dirty="0" smtClean="0">
                <a:solidFill>
                  <a:srgbClr val="002060"/>
                </a:solidFill>
                <a:latin typeface="Book Antiqua" panose="02040602050305030304" pitchFamily="18" charset="0"/>
              </a:rPr>
              <a:t>th </a:t>
            </a:r>
            <a:r>
              <a:rPr lang="sr-Latn-BA" sz="1800" dirty="0" smtClean="0">
                <a:solidFill>
                  <a:srgbClr val="002060"/>
                </a:solidFill>
                <a:latin typeface="Book Antiqua" panose="02040602050305030304" pitchFamily="18" charset="0"/>
              </a:rPr>
              <a:t>and </a:t>
            </a:r>
            <a:r>
              <a:rPr lang="sr-Latn-BA" sz="1800" dirty="0">
                <a:solidFill>
                  <a:srgbClr val="002060"/>
                </a:solidFill>
                <a:latin typeface="Book Antiqua" panose="02040602050305030304" pitchFamily="18" charset="0"/>
              </a:rPr>
              <a:t>16</a:t>
            </a:r>
            <a:r>
              <a:rPr lang="sr-Latn-BA" sz="1800" baseline="30000" dirty="0">
                <a:solidFill>
                  <a:srgbClr val="002060"/>
                </a:solidFill>
                <a:latin typeface="Book Antiqua" panose="02040602050305030304" pitchFamily="18" charset="0"/>
              </a:rPr>
              <a:t>th</a:t>
            </a:r>
            <a:r>
              <a:rPr lang="sr-Latn-BA" sz="1800" dirty="0" smtClean="0">
                <a:solidFill>
                  <a:srgbClr val="002060"/>
                </a:solidFill>
                <a:latin typeface="Book Antiqua" panose="02040602050305030304" pitchFamily="18" charset="0"/>
              </a:rPr>
              <a:t> December 2016.</a:t>
            </a:r>
            <a:endParaRPr lang="bs-Latn-BA" sz="1800" dirty="0">
              <a:solidFill>
                <a:srgbClr val="002060"/>
              </a:solidFill>
              <a:latin typeface="Book Antiqua" panose="02040602050305030304" pitchFamily="18" charset="0"/>
            </a:endParaRPr>
          </a:p>
        </p:txBody>
      </p:sp>
      <p:sp>
        <p:nvSpPr>
          <p:cNvPr id="13" name="Text Box 2"/>
          <p:cNvSpPr txBox="1">
            <a:spLocks noChangeArrowheads="1"/>
          </p:cNvSpPr>
          <p:nvPr/>
        </p:nvSpPr>
        <p:spPr bwMode="auto">
          <a:xfrm>
            <a:off x="0" y="6057781"/>
            <a:ext cx="9144000" cy="800219"/>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sr-Latn-RS" sz="1200" smtClean="0">
                <a:effectLst/>
                <a:latin typeface="Book Antiqua"/>
                <a:ea typeface="Calibri"/>
                <a:cs typeface="Times New Roman"/>
              </a:rPr>
              <a:t>5</a:t>
            </a:r>
            <a:r>
              <a:rPr lang="en-US" sz="1200" smtClean="0">
                <a:latin typeface="Book Antiqua"/>
                <a:ea typeface="Calibri"/>
                <a:cs typeface="Times New Roman"/>
              </a:rPr>
              <a:t>73806-EPP-1-2016-1-RS-EPPKA2-CBHE-JP</a:t>
            </a:r>
            <a:endParaRPr lang="bs-Latn-BA" sz="1200" dirty="0">
              <a:latin typeface="Book Antiqua"/>
              <a:ea typeface="Calibri"/>
              <a:cs typeface="Times New Roman"/>
            </a:endParaRPr>
          </a:p>
          <a:p>
            <a:pPr>
              <a:spcAft>
                <a:spcPts val="0"/>
              </a:spcAft>
            </a:pPr>
            <a:r>
              <a:rPr lang="en-US" sz="1200" dirty="0">
                <a:effectLst/>
                <a:latin typeface="Book Antiqua"/>
                <a:ea typeface="Calibri"/>
                <a:cs typeface="Times New Roman"/>
              </a:rPr>
              <a:t> </a:t>
            </a:r>
            <a:endParaRPr lang="bs-Latn-BA" sz="1200" dirty="0">
              <a:effectLst/>
              <a:latin typeface="Book Antiqua"/>
              <a:ea typeface="Calibri"/>
              <a:cs typeface="Times New Roman"/>
            </a:endParaRPr>
          </a:p>
          <a:p>
            <a:pPr algn="just">
              <a:spcAft>
                <a:spcPts val="0"/>
              </a:spcAft>
            </a:pPr>
            <a:r>
              <a:rPr lang="bs-Latn-BA" sz="1100" i="1" dirty="0">
                <a:effectLst/>
                <a:latin typeface="Book Antiqua"/>
                <a:ea typeface="Calibri"/>
                <a:cs typeface="Times New Roman"/>
              </a:rPr>
              <a:t>"This project has been funded with support from the European Commission. This publication </a:t>
            </a:r>
            <a:r>
              <a:rPr lang="bs-Latn-BA" sz="1100" i="1" dirty="0" smtClean="0">
                <a:effectLst/>
                <a:latin typeface="Book Antiqua"/>
                <a:ea typeface="Calibri"/>
                <a:cs typeface="Times New Roman"/>
              </a:rPr>
              <a:t>reflects </a:t>
            </a:r>
            <a:r>
              <a:rPr lang="bs-Latn-BA" sz="1100" i="1" dirty="0">
                <a:effectLst/>
                <a:latin typeface="Book Antiqua"/>
                <a:ea typeface="Calibri"/>
                <a:cs typeface="Times New Roman"/>
              </a:rPr>
              <a:t>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http://rewbc.ni.ac.rs/wp-content/uploads/2016/02/University-NIS.png"/>
          <p:cNvPicPr/>
          <p:nvPr/>
        </p:nvPicPr>
        <p:blipFill>
          <a:blip r:embed="rId4" cstate="print"/>
          <a:srcRect/>
          <a:stretch>
            <a:fillRect/>
          </a:stretch>
        </p:blipFill>
        <p:spPr bwMode="auto">
          <a:xfrm>
            <a:off x="3846320" y="3619382"/>
            <a:ext cx="1259080" cy="1182642"/>
          </a:xfrm>
          <a:prstGeom prst="rect">
            <a:avLst/>
          </a:prstGeom>
          <a:noFill/>
          <a:ln w="9525">
            <a:noFill/>
            <a:miter lim="800000"/>
            <a:headEnd/>
            <a:tailEnd/>
          </a:ln>
        </p:spPr>
      </p:pic>
    </p:spTree>
    <p:extLst>
      <p:ext uri="{BB962C8B-B14F-4D97-AF65-F5344CB8AC3E}">
        <p14:creationId xmlns:p14="http://schemas.microsoft.com/office/powerpoint/2010/main" xmlns="" val="953955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739900"/>
          </a:xfrm>
        </p:spPr>
        <p:txBody>
          <a:bodyPr>
            <a:normAutofit/>
          </a:bodyPr>
          <a:lstStyle/>
          <a:p>
            <a:r>
              <a:rPr lang="sr-Latn-RS" sz="4000" dirty="0" smtClean="0">
                <a:solidFill>
                  <a:srgbClr val="002060"/>
                </a:solidFill>
                <a:latin typeface="Book Antiqua" panose="02040602050305030304" pitchFamily="18" charset="0"/>
              </a:rPr>
              <a:t>Visual identity</a:t>
            </a:r>
            <a:endParaRPr lang="bs-Latn-BA" sz="40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553200" y="6400800"/>
            <a:ext cx="2133600" cy="365125"/>
          </a:xfrm>
        </p:spPr>
        <p:txBody>
          <a:bodyPr/>
          <a:lstStyle/>
          <a:p>
            <a:fld id="{B6F15528-21DE-4FAA-801E-634DDDAF4B2B}" type="slidenum">
              <a:rPr lang="en-US" smtClean="0"/>
              <a:pPr/>
              <a:t>10</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4" name="Content Placeholder 3"/>
          <p:cNvSpPr>
            <a:spLocks noGrp="1"/>
          </p:cNvSpPr>
          <p:nvPr>
            <p:ph idx="1"/>
          </p:nvPr>
        </p:nvSpPr>
        <p:spPr>
          <a:xfrm>
            <a:off x="814387" y="2565399"/>
            <a:ext cx="8229600" cy="4525963"/>
          </a:xfrm>
        </p:spPr>
        <p:txBody>
          <a:bodyPr/>
          <a:lstStyle/>
          <a:p>
            <a:pPr marL="514350" indent="-514350">
              <a:buFont typeface="+mj-lt"/>
              <a:buAutoNum type="arabicPeriod"/>
            </a:pPr>
            <a:r>
              <a:rPr lang="en-US" dirty="0" smtClean="0"/>
              <a:t>Official language</a:t>
            </a:r>
          </a:p>
          <a:p>
            <a:pPr marL="514350" indent="-514350">
              <a:buFont typeface="+mj-lt"/>
              <a:buAutoNum type="arabicPeriod"/>
            </a:pPr>
            <a:r>
              <a:rPr lang="sr-Latn-RS" dirty="0"/>
              <a:t>Project Logo</a:t>
            </a:r>
          </a:p>
          <a:p>
            <a:pPr marL="514350" indent="-514350">
              <a:buFont typeface="+mj-lt"/>
              <a:buAutoNum type="arabicPeriod"/>
            </a:pPr>
            <a:r>
              <a:rPr lang="sr-Latn-RS" dirty="0" smtClean="0"/>
              <a:t>Project web site</a:t>
            </a:r>
          </a:p>
          <a:p>
            <a:pPr marL="514350" indent="-514350">
              <a:buFont typeface="+mj-lt"/>
              <a:buAutoNum type="arabicPeriod"/>
            </a:pPr>
            <a:r>
              <a:rPr lang="sr-Latn-RS" dirty="0" smtClean="0"/>
              <a:t>Social network profile</a:t>
            </a:r>
          </a:p>
          <a:p>
            <a:pPr marL="514350" indent="-514350">
              <a:buFont typeface="+mj-lt"/>
              <a:buAutoNum type="arabicPeriod"/>
            </a:pPr>
            <a:r>
              <a:rPr lang="sr-Latn-RS" dirty="0" smtClean="0"/>
              <a:t>Promotion material</a:t>
            </a:r>
          </a:p>
          <a:p>
            <a:pPr marL="514350" indent="-514350">
              <a:buFont typeface="+mj-lt"/>
              <a:buAutoNum type="arabicPeriod"/>
            </a:pPr>
            <a:endParaRPr lang="sr-Latn-RS" dirty="0" smtClean="0"/>
          </a:p>
          <a:p>
            <a:endParaRPr lang="sr-Latn-RS" dirty="0"/>
          </a:p>
        </p:txBody>
      </p:sp>
    </p:spTree>
    <p:extLst>
      <p:ext uri="{BB962C8B-B14F-4D97-AF65-F5344CB8AC3E}">
        <p14:creationId xmlns:p14="http://schemas.microsoft.com/office/powerpoint/2010/main" xmlns="" val="8727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739900"/>
          </a:xfrm>
        </p:spPr>
        <p:txBody>
          <a:bodyPr>
            <a:normAutofit/>
          </a:bodyPr>
          <a:lstStyle/>
          <a:p>
            <a:r>
              <a:rPr lang="en-US" sz="4000" dirty="0" smtClean="0">
                <a:solidFill>
                  <a:srgbClr val="002060"/>
                </a:solidFill>
                <a:latin typeface="Book Antiqua" panose="02040602050305030304" pitchFamily="18" charset="0"/>
              </a:rPr>
              <a:t>Official language</a:t>
            </a:r>
            <a:endParaRPr lang="bs-Latn-BA" sz="40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553200" y="6400800"/>
            <a:ext cx="2133600" cy="365125"/>
          </a:xfrm>
        </p:spPr>
        <p:txBody>
          <a:bodyPr/>
          <a:lstStyle/>
          <a:p>
            <a:fld id="{B6F15528-21DE-4FAA-801E-634DDDAF4B2B}" type="slidenum">
              <a:rPr lang="en-US" smtClean="0"/>
              <a:pPr/>
              <a:t>11</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4" name="Content Placeholder 3"/>
          <p:cNvSpPr>
            <a:spLocks noGrp="1"/>
          </p:cNvSpPr>
          <p:nvPr>
            <p:ph idx="1"/>
          </p:nvPr>
        </p:nvSpPr>
        <p:spPr>
          <a:xfrm>
            <a:off x="647700" y="2667000"/>
            <a:ext cx="8229600" cy="4525963"/>
          </a:xfrm>
        </p:spPr>
        <p:txBody>
          <a:bodyPr/>
          <a:lstStyle/>
          <a:p>
            <a:pPr marL="0" indent="0">
              <a:buNone/>
            </a:pPr>
            <a:r>
              <a:rPr lang="en-US" dirty="0" smtClean="0"/>
              <a:t>Official language is </a:t>
            </a:r>
            <a:r>
              <a:rPr lang="en-US" sz="4400" b="1" dirty="0" smtClean="0">
                <a:solidFill>
                  <a:srgbClr val="006666"/>
                </a:solidFill>
              </a:rPr>
              <a:t>English</a:t>
            </a:r>
          </a:p>
          <a:p>
            <a:pPr marL="514350" indent="-514350">
              <a:buFont typeface="+mj-lt"/>
              <a:buAutoNum type="arabicPeriod"/>
            </a:pPr>
            <a:endParaRPr lang="sr-Latn-RS" dirty="0" smtClean="0"/>
          </a:p>
          <a:p>
            <a:endParaRPr lang="sr-Latn-RS" dirty="0"/>
          </a:p>
        </p:txBody>
      </p:sp>
    </p:spTree>
    <p:extLst>
      <p:ext uri="{BB962C8B-B14F-4D97-AF65-F5344CB8AC3E}">
        <p14:creationId xmlns:p14="http://schemas.microsoft.com/office/powerpoint/2010/main" xmlns="" val="1702661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739900"/>
          </a:xfrm>
        </p:spPr>
        <p:txBody>
          <a:bodyPr>
            <a:normAutofit/>
          </a:bodyPr>
          <a:lstStyle/>
          <a:p>
            <a:r>
              <a:rPr lang="sr-Latn-RS" sz="4000" dirty="0" smtClean="0">
                <a:solidFill>
                  <a:srgbClr val="002060"/>
                </a:solidFill>
                <a:latin typeface="Book Antiqua" panose="02040602050305030304" pitchFamily="18" charset="0"/>
              </a:rPr>
              <a:t>Project logo</a:t>
            </a:r>
            <a:endParaRPr lang="bs-Latn-BA" sz="40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553200" y="6400800"/>
            <a:ext cx="2133600" cy="365125"/>
          </a:xfrm>
        </p:spPr>
        <p:txBody>
          <a:bodyPr/>
          <a:lstStyle/>
          <a:p>
            <a:fld id="{B6F15528-21DE-4FAA-801E-634DDDAF4B2B}" type="slidenum">
              <a:rPr lang="en-US" smtClean="0"/>
              <a:pPr/>
              <a:t>12</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pic>
        <p:nvPicPr>
          <p:cNvPr id="5" name="Picture 4"/>
          <p:cNvPicPr>
            <a:picLocks noChangeAspect="1"/>
          </p:cNvPicPr>
          <p:nvPr/>
        </p:nvPicPr>
        <p:blipFill>
          <a:blip r:embed="rId4"/>
          <a:stretch>
            <a:fillRect/>
          </a:stretch>
        </p:blipFill>
        <p:spPr>
          <a:xfrm>
            <a:off x="425003" y="2210851"/>
            <a:ext cx="2091648" cy="1500841"/>
          </a:xfrm>
          <a:prstGeom prst="rect">
            <a:avLst/>
          </a:prstGeom>
        </p:spPr>
      </p:pic>
      <p:pic>
        <p:nvPicPr>
          <p:cNvPr id="11" name="Picture 10"/>
          <p:cNvPicPr>
            <a:picLocks noChangeAspect="1"/>
          </p:cNvPicPr>
          <p:nvPr/>
        </p:nvPicPr>
        <p:blipFill>
          <a:blip r:embed="rId5"/>
          <a:stretch>
            <a:fillRect/>
          </a:stretch>
        </p:blipFill>
        <p:spPr>
          <a:xfrm>
            <a:off x="6192946" y="4778728"/>
            <a:ext cx="2701708" cy="1824322"/>
          </a:xfrm>
          <a:prstGeom prst="rect">
            <a:avLst/>
          </a:prstGeom>
        </p:spPr>
      </p:pic>
      <p:pic>
        <p:nvPicPr>
          <p:cNvPr id="12" name="Picture 11"/>
          <p:cNvPicPr>
            <a:picLocks noChangeAspect="1"/>
          </p:cNvPicPr>
          <p:nvPr/>
        </p:nvPicPr>
        <p:blipFill>
          <a:blip r:embed="rId6"/>
          <a:stretch>
            <a:fillRect/>
          </a:stretch>
        </p:blipFill>
        <p:spPr>
          <a:xfrm>
            <a:off x="6367496" y="2160135"/>
            <a:ext cx="2730355" cy="1064376"/>
          </a:xfrm>
          <a:prstGeom prst="rect">
            <a:avLst/>
          </a:prstGeom>
        </p:spPr>
      </p:pic>
      <p:pic>
        <p:nvPicPr>
          <p:cNvPr id="13" name="Picture 12"/>
          <p:cNvPicPr>
            <a:picLocks noChangeAspect="1"/>
          </p:cNvPicPr>
          <p:nvPr/>
        </p:nvPicPr>
        <p:blipFill>
          <a:blip r:embed="rId7"/>
          <a:stretch>
            <a:fillRect/>
          </a:stretch>
        </p:blipFill>
        <p:spPr>
          <a:xfrm>
            <a:off x="427149" y="5411755"/>
            <a:ext cx="2574238" cy="990092"/>
          </a:xfrm>
          <a:prstGeom prst="rect">
            <a:avLst/>
          </a:prstGeom>
        </p:spPr>
      </p:pic>
      <p:pic>
        <p:nvPicPr>
          <p:cNvPr id="14" name="Picture 13" descr="final_color.jpg"/>
          <p:cNvPicPr>
            <a:picLocks noChangeAspect="1"/>
          </p:cNvPicPr>
          <p:nvPr/>
        </p:nvPicPr>
        <p:blipFill>
          <a:blip r:embed="rId3" cstate="print"/>
          <a:stretch>
            <a:fillRect/>
          </a:stretch>
        </p:blipFill>
        <p:spPr>
          <a:xfrm>
            <a:off x="2584316" y="3107647"/>
            <a:ext cx="3945273" cy="1868813"/>
          </a:xfrm>
          <a:prstGeom prst="rect">
            <a:avLst/>
          </a:prstGeom>
        </p:spPr>
      </p:pic>
      <p:sp>
        <p:nvSpPr>
          <p:cNvPr id="16" name="Oval 15"/>
          <p:cNvSpPr/>
          <p:nvPr/>
        </p:nvSpPr>
        <p:spPr>
          <a:xfrm>
            <a:off x="2516651" y="2668554"/>
            <a:ext cx="4491698" cy="2743200"/>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r-Latn-RS"/>
          </a:p>
        </p:txBody>
      </p:sp>
    </p:spTree>
    <p:extLst>
      <p:ext uri="{BB962C8B-B14F-4D97-AF65-F5344CB8AC3E}">
        <p14:creationId xmlns:p14="http://schemas.microsoft.com/office/powerpoint/2010/main" xmlns="" val="16385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5" presetClass="entr" presetSubtype="0"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2000"/>
                                        <p:tgtEl>
                                          <p:spTgt spid="14"/>
                                        </p:tgtEl>
                                      </p:cBhvr>
                                    </p:animEffect>
                                    <p:anim calcmode="lin" valueType="num">
                                      <p:cBhvr>
                                        <p:cTn id="80" dur="2000" fill="hold"/>
                                        <p:tgtEl>
                                          <p:spTgt spid="14"/>
                                        </p:tgtEl>
                                        <p:attrNameLst>
                                          <p:attrName>ppt_w</p:attrName>
                                        </p:attrNameLst>
                                      </p:cBhvr>
                                      <p:tavLst>
                                        <p:tav tm="0" fmla="#ppt_w*sin(2.5*pi*$)">
                                          <p:val>
                                            <p:fltVal val="0"/>
                                          </p:val>
                                        </p:tav>
                                        <p:tav tm="100000">
                                          <p:val>
                                            <p:fltVal val="1"/>
                                          </p:val>
                                        </p:tav>
                                      </p:tavLst>
                                    </p:anim>
                                    <p:anim calcmode="lin" valueType="num">
                                      <p:cBhvr>
                                        <p:cTn id="81"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739900"/>
          </a:xfrm>
        </p:spPr>
        <p:txBody>
          <a:bodyPr>
            <a:normAutofit/>
          </a:bodyPr>
          <a:lstStyle/>
          <a:p>
            <a:r>
              <a:rPr lang="en-US" sz="4000" dirty="0" smtClean="0">
                <a:solidFill>
                  <a:srgbClr val="002060"/>
                </a:solidFill>
                <a:latin typeface="Book Antiqua" panose="02040602050305030304" pitchFamily="18" charset="0"/>
              </a:rPr>
              <a:t>Project web site</a:t>
            </a:r>
            <a:endParaRPr lang="bs-Latn-BA" sz="4000"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457200" y="2286000"/>
            <a:ext cx="8229600" cy="3382963"/>
          </a:xfrm>
        </p:spPr>
        <p:txBody>
          <a:bodyPr>
            <a:noAutofit/>
          </a:bodyPr>
          <a:lstStyle/>
          <a:p>
            <a:pPr algn="just"/>
            <a:r>
              <a:rPr lang="en-US" sz="2200" dirty="0" smtClean="0">
                <a:solidFill>
                  <a:srgbClr val="002060"/>
                </a:solidFill>
                <a:latin typeface="Book Antiqua" panose="02040602050305030304" pitchFamily="18" charset="0"/>
              </a:rPr>
              <a:t>Project web site is already created and can be accessed at:</a:t>
            </a:r>
          </a:p>
          <a:p>
            <a:pPr marL="0" indent="0" algn="ctr">
              <a:buNone/>
            </a:pPr>
            <a:endParaRPr lang="en-US" sz="2200" b="1" dirty="0" smtClean="0">
              <a:solidFill>
                <a:srgbClr val="006666"/>
              </a:solidFill>
              <a:latin typeface="Book Antiqua" panose="02040602050305030304" pitchFamily="18" charset="0"/>
              <a:hlinkClick r:id="rId2"/>
            </a:endParaRPr>
          </a:p>
          <a:p>
            <a:pPr marL="0" indent="0" algn="ctr">
              <a:buNone/>
            </a:pPr>
            <a:endParaRPr lang="en-US" sz="2200" b="1" dirty="0">
              <a:solidFill>
                <a:srgbClr val="006666"/>
              </a:solidFill>
              <a:latin typeface="Book Antiqua" panose="02040602050305030304" pitchFamily="18" charset="0"/>
              <a:hlinkClick r:id="rId2"/>
            </a:endParaRPr>
          </a:p>
          <a:p>
            <a:pPr marL="0" indent="0" algn="ctr">
              <a:buNone/>
            </a:pPr>
            <a:r>
              <a:rPr lang="en-US" b="1" dirty="0" smtClean="0">
                <a:solidFill>
                  <a:srgbClr val="006666"/>
                </a:solidFill>
                <a:latin typeface="Book Antiqua" panose="02040602050305030304" pitchFamily="18" charset="0"/>
                <a:hlinkClick r:id="rId2"/>
              </a:rPr>
              <a:t>www.natrisk.ni.ac.rs</a:t>
            </a:r>
            <a:endParaRPr lang="en-US" b="1" dirty="0" smtClean="0">
              <a:solidFill>
                <a:srgbClr val="006666"/>
              </a:solidFill>
              <a:latin typeface="Book Antiqua" panose="02040602050305030304" pitchFamily="18" charset="0"/>
            </a:endParaRPr>
          </a:p>
          <a:p>
            <a:pPr algn="just"/>
            <a:endParaRPr lang="en-US" sz="2200" b="1" dirty="0">
              <a:solidFill>
                <a:srgbClr val="006666"/>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553200" y="6400800"/>
            <a:ext cx="2133600" cy="365125"/>
          </a:xfrm>
        </p:spPr>
        <p:txBody>
          <a:bodyPr/>
          <a:lstStyle/>
          <a:p>
            <a:fld id="{B6F15528-21DE-4FAA-801E-634DDDAF4B2B}" type="slidenum">
              <a:rPr lang="en-US" smtClean="0"/>
              <a:pPr/>
              <a:t>13</a:t>
            </a:fld>
            <a:endParaRPr lang="en-US"/>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4" cstate="print"/>
          <a:stretch>
            <a:fillRect/>
          </a:stretch>
        </p:blipFill>
        <p:spPr>
          <a:xfrm>
            <a:off x="0" y="0"/>
            <a:ext cx="1447800" cy="685800"/>
          </a:xfrm>
          <a:prstGeom prst="rect">
            <a:avLst/>
          </a:prstGeom>
        </p:spPr>
      </p:pic>
    </p:spTree>
    <p:extLst>
      <p:ext uri="{BB962C8B-B14F-4D97-AF65-F5344CB8AC3E}">
        <p14:creationId xmlns:p14="http://schemas.microsoft.com/office/powerpoint/2010/main" xmlns="" val="1792996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739900"/>
          </a:xfrm>
        </p:spPr>
        <p:txBody>
          <a:bodyPr>
            <a:normAutofit/>
          </a:bodyPr>
          <a:lstStyle/>
          <a:p>
            <a:r>
              <a:rPr lang="en-US" sz="4000" dirty="0" smtClean="0">
                <a:solidFill>
                  <a:srgbClr val="002060"/>
                </a:solidFill>
                <a:latin typeface="Book Antiqua" panose="02040602050305030304" pitchFamily="18" charset="0"/>
              </a:rPr>
              <a:t>Project web site</a:t>
            </a:r>
            <a:endParaRPr lang="bs-Latn-BA" sz="40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553200" y="6400800"/>
            <a:ext cx="2133600" cy="365125"/>
          </a:xfrm>
        </p:spPr>
        <p:txBody>
          <a:bodyPr/>
          <a:lstStyle/>
          <a:p>
            <a:fld id="{B6F15528-21DE-4FAA-801E-634DDDAF4B2B}" type="slidenum">
              <a:rPr lang="en-US" smtClean="0"/>
              <a:pPr/>
              <a:t>14</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pic>
        <p:nvPicPr>
          <p:cNvPr id="5" name="Picture 4"/>
          <p:cNvPicPr>
            <a:picLocks noChangeAspect="1"/>
          </p:cNvPicPr>
          <p:nvPr/>
        </p:nvPicPr>
        <p:blipFill rotWithShape="1">
          <a:blip r:embed="rId4"/>
          <a:srcRect l="-1271" t="3534" r="1271" b="4531"/>
          <a:stretch/>
        </p:blipFill>
        <p:spPr>
          <a:xfrm>
            <a:off x="740833" y="2209800"/>
            <a:ext cx="7662334" cy="3962400"/>
          </a:xfrm>
          <a:prstGeom prst="rect">
            <a:avLst/>
          </a:prstGeom>
        </p:spPr>
      </p:pic>
    </p:spTree>
    <p:extLst>
      <p:ext uri="{BB962C8B-B14F-4D97-AF65-F5344CB8AC3E}">
        <p14:creationId xmlns:p14="http://schemas.microsoft.com/office/powerpoint/2010/main" xmlns="" val="519097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739900"/>
          </a:xfrm>
        </p:spPr>
        <p:txBody>
          <a:bodyPr>
            <a:normAutofit/>
          </a:bodyPr>
          <a:lstStyle/>
          <a:p>
            <a:r>
              <a:rPr lang="en-US" sz="4000" dirty="0" smtClean="0">
                <a:solidFill>
                  <a:srgbClr val="002060"/>
                </a:solidFill>
                <a:latin typeface="Book Antiqua" panose="02040602050305030304" pitchFamily="18" charset="0"/>
              </a:rPr>
              <a:t>EU web site for dissemination</a:t>
            </a:r>
            <a:endParaRPr lang="bs-Latn-BA" sz="40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553200" y="6400800"/>
            <a:ext cx="2133600" cy="365125"/>
          </a:xfrm>
        </p:spPr>
        <p:txBody>
          <a:bodyPr/>
          <a:lstStyle/>
          <a:p>
            <a:fld id="{B6F15528-21DE-4FAA-801E-634DDDAF4B2B}" type="slidenum">
              <a:rPr lang="en-US" smtClean="0"/>
              <a:pPr/>
              <a:t>15</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4" name="Rectangle 3"/>
          <p:cNvSpPr/>
          <p:nvPr/>
        </p:nvSpPr>
        <p:spPr>
          <a:xfrm>
            <a:off x="533400" y="3276600"/>
            <a:ext cx="8229600" cy="1323439"/>
          </a:xfrm>
          <a:prstGeom prst="rect">
            <a:avLst/>
          </a:prstGeom>
        </p:spPr>
        <p:txBody>
          <a:bodyPr wrap="square">
            <a:spAutoFit/>
          </a:bodyPr>
          <a:lstStyle/>
          <a:p>
            <a:r>
              <a:rPr lang="en-US" sz="2000" b="1" dirty="0">
                <a:solidFill>
                  <a:srgbClr val="006666"/>
                </a:solidFill>
                <a:latin typeface="Book Antiqua" panose="02040602050305030304" pitchFamily="18" charset="0"/>
                <a:hlinkClick r:id="rId4"/>
              </a:rPr>
              <a:t>http://ec.europa.eu/programmes/erasmus-plus/projects/eplus-project-details-page/?nodeRef=workspace://</a:t>
            </a:r>
            <a:r>
              <a:rPr lang="en-US" sz="2000" b="1" dirty="0" smtClean="0">
                <a:solidFill>
                  <a:srgbClr val="006666"/>
                </a:solidFill>
                <a:latin typeface="Book Antiqua" panose="02040602050305030304" pitchFamily="18" charset="0"/>
                <a:hlinkClick r:id="rId4"/>
              </a:rPr>
              <a:t>SpacesStore/c3a0d5cf-9f44-40b1-8731-23c187fc13ee</a:t>
            </a:r>
            <a:endParaRPr lang="en-US" sz="2000" b="1" dirty="0" smtClean="0">
              <a:solidFill>
                <a:srgbClr val="006666"/>
              </a:solidFill>
              <a:latin typeface="Book Antiqua" panose="02040602050305030304" pitchFamily="18" charset="0"/>
            </a:endParaRPr>
          </a:p>
          <a:p>
            <a:endParaRPr lang="en-US" sz="2000" b="1" dirty="0">
              <a:solidFill>
                <a:srgbClr val="006666"/>
              </a:solidFill>
              <a:latin typeface="Book Antiqua" panose="02040602050305030304" pitchFamily="18" charset="0"/>
            </a:endParaRPr>
          </a:p>
        </p:txBody>
      </p:sp>
    </p:spTree>
    <p:extLst>
      <p:ext uri="{BB962C8B-B14F-4D97-AF65-F5344CB8AC3E}">
        <p14:creationId xmlns:p14="http://schemas.microsoft.com/office/powerpoint/2010/main" xmlns="" val="1387881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739900"/>
          </a:xfrm>
        </p:spPr>
        <p:txBody>
          <a:bodyPr>
            <a:normAutofit/>
          </a:bodyPr>
          <a:lstStyle/>
          <a:p>
            <a:r>
              <a:rPr lang="en-US" sz="4000" dirty="0" smtClean="0">
                <a:solidFill>
                  <a:srgbClr val="002060"/>
                </a:solidFill>
                <a:latin typeface="Book Antiqua" panose="02040602050305030304" pitchFamily="18" charset="0"/>
              </a:rPr>
              <a:t>EU web site for dissemination</a:t>
            </a:r>
            <a:endParaRPr lang="bs-Latn-BA" sz="40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553200" y="6400800"/>
            <a:ext cx="2133600" cy="365125"/>
          </a:xfrm>
        </p:spPr>
        <p:txBody>
          <a:bodyPr/>
          <a:lstStyle/>
          <a:p>
            <a:fld id="{B6F15528-21DE-4FAA-801E-634DDDAF4B2B}" type="slidenum">
              <a:rPr lang="en-US" smtClean="0"/>
              <a:pPr/>
              <a:t>16</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pic>
        <p:nvPicPr>
          <p:cNvPr id="3" name="Picture 2"/>
          <p:cNvPicPr>
            <a:picLocks noChangeAspect="1"/>
          </p:cNvPicPr>
          <p:nvPr/>
        </p:nvPicPr>
        <p:blipFill>
          <a:blip r:embed="rId4" cstate="print"/>
          <a:stretch>
            <a:fillRect/>
          </a:stretch>
        </p:blipFill>
        <p:spPr>
          <a:xfrm>
            <a:off x="723900" y="2276165"/>
            <a:ext cx="7575946" cy="4261470"/>
          </a:xfrm>
          <a:prstGeom prst="rect">
            <a:avLst/>
          </a:prstGeom>
          <a:ln>
            <a:solidFill>
              <a:schemeClr val="tx1"/>
            </a:solidFill>
          </a:ln>
        </p:spPr>
      </p:pic>
    </p:spTree>
    <p:extLst>
      <p:ext uri="{BB962C8B-B14F-4D97-AF65-F5344CB8AC3E}">
        <p14:creationId xmlns:p14="http://schemas.microsoft.com/office/powerpoint/2010/main" xmlns="" val="2436942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739900"/>
          </a:xfrm>
        </p:spPr>
        <p:txBody>
          <a:bodyPr>
            <a:normAutofit/>
          </a:bodyPr>
          <a:lstStyle/>
          <a:p>
            <a:r>
              <a:rPr lang="en-US" sz="4000" dirty="0" smtClean="0">
                <a:solidFill>
                  <a:srgbClr val="002060"/>
                </a:solidFill>
                <a:latin typeface="Book Antiqua" panose="02040602050305030304" pitchFamily="18" charset="0"/>
              </a:rPr>
              <a:t>How </a:t>
            </a:r>
            <a:r>
              <a:rPr lang="en-US" sz="4000" dirty="0">
                <a:solidFill>
                  <a:srgbClr val="002060"/>
                </a:solidFill>
                <a:latin typeface="Book Antiqua" panose="02040602050305030304" pitchFamily="18" charset="0"/>
              </a:rPr>
              <a:t>to access to Project Management Platform?</a:t>
            </a:r>
            <a:endParaRPr lang="bs-Latn-BA" sz="40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17</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
        <p:nvSpPr>
          <p:cNvPr id="12" name="Curved Up Arrow 11"/>
          <p:cNvSpPr/>
          <p:nvPr/>
        </p:nvSpPr>
        <p:spPr>
          <a:xfrm>
            <a:off x="6858000" y="4648200"/>
            <a:ext cx="1080120" cy="1008112"/>
          </a:xfrm>
          <a:prstGeom prst="curved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13" name="Rectangle 3"/>
          <p:cNvSpPr txBox="1">
            <a:spLocks noChangeArrowheads="1"/>
          </p:cNvSpPr>
          <p:nvPr/>
        </p:nvSpPr>
        <p:spPr>
          <a:xfrm>
            <a:off x="1066800" y="5373635"/>
            <a:ext cx="6591985"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r-Latn-RS" altLang="en-US" sz="2800" u="sng" dirty="0" smtClean="0">
                <a:solidFill>
                  <a:srgbClr val="0070C0"/>
                </a:solidFill>
                <a:latin typeface="Book Antiqua" panose="02040602050305030304" pitchFamily="18" charset="0"/>
              </a:rPr>
              <a:t>natrisk</a:t>
            </a:r>
            <a:r>
              <a:rPr lang="en-US" altLang="en-US" sz="2800" u="sng" dirty="0" smtClean="0">
                <a:solidFill>
                  <a:srgbClr val="0070C0"/>
                </a:solidFill>
                <a:latin typeface="Book Antiqua" panose="02040602050305030304" pitchFamily="18" charset="0"/>
              </a:rPr>
              <a:t>.ni.ac.rs</a:t>
            </a:r>
            <a:endParaRPr lang="en-US" altLang="en-US" sz="2800" u="sng" dirty="0">
              <a:solidFill>
                <a:srgbClr val="0070C0"/>
              </a:solidFill>
              <a:latin typeface="Book Antiqua" panose="02040602050305030304" pitchFamily="18" charset="0"/>
            </a:endParaRPr>
          </a:p>
        </p:txBody>
      </p:sp>
      <p:pic>
        <p:nvPicPr>
          <p:cNvPr id="14" name="Picture 13"/>
          <p:cNvPicPr/>
          <p:nvPr/>
        </p:nvPicPr>
        <p:blipFill rotWithShape="1">
          <a:blip r:embed="rId4"/>
          <a:srcRect l="14887" t="6869" r="15425" b="66591"/>
          <a:stretch/>
        </p:blipFill>
        <p:spPr bwMode="auto">
          <a:xfrm>
            <a:off x="609600" y="2971800"/>
            <a:ext cx="8077200" cy="1688306"/>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27151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739900"/>
          </a:xfrm>
        </p:spPr>
        <p:txBody>
          <a:bodyPr>
            <a:normAutofit/>
          </a:bodyPr>
          <a:lstStyle/>
          <a:p>
            <a:r>
              <a:rPr lang="sr-Latn-RS" sz="4000" dirty="0" smtClean="0">
                <a:solidFill>
                  <a:srgbClr val="002060"/>
                </a:solidFill>
                <a:latin typeface="Book Antiqua" panose="02040602050305030304" pitchFamily="18" charset="0"/>
              </a:rPr>
              <a:t>Social network profile</a:t>
            </a:r>
            <a:r>
              <a:rPr lang="en-US" sz="4000" dirty="0" smtClean="0">
                <a:solidFill>
                  <a:srgbClr val="002060"/>
                </a:solidFill>
                <a:latin typeface="Book Antiqua" panose="02040602050305030304" pitchFamily="18" charset="0"/>
              </a:rPr>
              <a:t> - FB</a:t>
            </a:r>
            <a:endParaRPr lang="bs-Latn-BA" sz="40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553200" y="6400800"/>
            <a:ext cx="2133600" cy="365125"/>
          </a:xfrm>
        </p:spPr>
        <p:txBody>
          <a:bodyPr/>
          <a:lstStyle/>
          <a:p>
            <a:fld id="{B6F15528-21DE-4FAA-801E-634DDDAF4B2B}" type="slidenum">
              <a:rPr lang="en-US" smtClean="0"/>
              <a:pPr/>
              <a:t>18</a:t>
            </a:fld>
            <a:endParaRPr lang="en-US"/>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4" cstate="print"/>
          <a:stretch>
            <a:fillRect/>
          </a:stretch>
        </p:blipFill>
        <p:spPr>
          <a:xfrm>
            <a:off x="0" y="0"/>
            <a:ext cx="1447800" cy="6858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xmlns="" val="2085819708"/>
              </p:ext>
            </p:extLst>
          </p:nvPr>
        </p:nvGraphicFramePr>
        <p:xfrm>
          <a:off x="591550" y="2209800"/>
          <a:ext cx="7960900" cy="3733800"/>
        </p:xfrm>
        <a:graphic>
          <a:graphicData uri="http://schemas.openxmlformats.org/presentationml/2006/ole">
            <p:oleObj spid="_x0000_s1034" name="PHOTO-PAINT" r:id="rId5" imgW="1485720" imgH="696240" progId="">
              <p:embed/>
            </p:oleObj>
          </a:graphicData>
        </a:graphic>
      </p:graphicFrame>
    </p:spTree>
    <p:extLst>
      <p:ext uri="{BB962C8B-B14F-4D97-AF65-F5344CB8AC3E}">
        <p14:creationId xmlns:p14="http://schemas.microsoft.com/office/powerpoint/2010/main" xmlns="" val="3004159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739900"/>
          </a:xfrm>
        </p:spPr>
        <p:txBody>
          <a:bodyPr>
            <a:normAutofit/>
          </a:bodyPr>
          <a:lstStyle/>
          <a:p>
            <a:r>
              <a:rPr lang="sr-Latn-RS" sz="4000" dirty="0" smtClean="0">
                <a:solidFill>
                  <a:srgbClr val="002060"/>
                </a:solidFill>
                <a:latin typeface="Book Antiqua" panose="02040602050305030304" pitchFamily="18" charset="0"/>
              </a:rPr>
              <a:t>Social network profile</a:t>
            </a:r>
            <a:r>
              <a:rPr lang="en-US" sz="4000" dirty="0" smtClean="0">
                <a:solidFill>
                  <a:srgbClr val="002060"/>
                </a:solidFill>
                <a:latin typeface="Book Antiqua" panose="02040602050305030304" pitchFamily="18" charset="0"/>
              </a:rPr>
              <a:t> - LinkedIn</a:t>
            </a:r>
            <a:endParaRPr lang="bs-Latn-BA" sz="40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553200" y="6400800"/>
            <a:ext cx="2133600" cy="365125"/>
          </a:xfrm>
        </p:spPr>
        <p:txBody>
          <a:bodyPr/>
          <a:lstStyle/>
          <a:p>
            <a:fld id="{B6F15528-21DE-4FAA-801E-634DDDAF4B2B}" type="slidenum">
              <a:rPr lang="en-US" smtClean="0"/>
              <a:pPr/>
              <a:t>19</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pic>
        <p:nvPicPr>
          <p:cNvPr id="11" name="Picture 10"/>
          <p:cNvPicPr>
            <a:picLocks noChangeAspect="1"/>
          </p:cNvPicPr>
          <p:nvPr/>
        </p:nvPicPr>
        <p:blipFill>
          <a:blip r:embed="rId4"/>
          <a:stretch>
            <a:fillRect/>
          </a:stretch>
        </p:blipFill>
        <p:spPr>
          <a:xfrm>
            <a:off x="838200" y="2479265"/>
            <a:ext cx="7155791" cy="3921535"/>
          </a:xfrm>
          <a:prstGeom prst="rect">
            <a:avLst/>
          </a:prstGeom>
        </p:spPr>
      </p:pic>
    </p:spTree>
    <p:extLst>
      <p:ext uri="{BB962C8B-B14F-4D97-AF65-F5344CB8AC3E}">
        <p14:creationId xmlns:p14="http://schemas.microsoft.com/office/powerpoint/2010/main" xmlns="" val="2664212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739900"/>
          </a:xfrm>
        </p:spPr>
        <p:txBody>
          <a:bodyPr>
            <a:normAutofit/>
          </a:bodyPr>
          <a:lstStyle/>
          <a:p>
            <a:r>
              <a:rPr lang="en-US" sz="4000" dirty="0">
                <a:solidFill>
                  <a:srgbClr val="002060"/>
                </a:solidFill>
                <a:latin typeface="Book Antiqua" panose="02040602050305030304" pitchFamily="18" charset="0"/>
              </a:rPr>
              <a:t>What is </a:t>
            </a:r>
            <a:r>
              <a:rPr lang="en-US" sz="4000" dirty="0" smtClean="0">
                <a:solidFill>
                  <a:srgbClr val="002060"/>
                </a:solidFill>
                <a:latin typeface="Book Antiqua" panose="02040602050305030304" pitchFamily="18" charset="0"/>
              </a:rPr>
              <a:t>Dissemination?</a:t>
            </a:r>
            <a:endParaRPr lang="bs-Latn-BA" sz="4000"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457200" y="2743200"/>
            <a:ext cx="8229600" cy="3382963"/>
          </a:xfrm>
        </p:spPr>
        <p:txBody>
          <a:bodyPr/>
          <a:lstStyle/>
          <a:p>
            <a:r>
              <a:rPr lang="en-US" dirty="0">
                <a:solidFill>
                  <a:srgbClr val="002060"/>
                </a:solidFill>
                <a:latin typeface="Book Antiqua" panose="02040602050305030304" pitchFamily="18" charset="0"/>
              </a:rPr>
              <a:t>In terms of Erasmus+ </a:t>
            </a:r>
            <a:r>
              <a:rPr lang="en-US" dirty="0" err="1">
                <a:solidFill>
                  <a:srgbClr val="002060"/>
                </a:solidFill>
                <a:latin typeface="Book Antiqua" panose="02040602050305030304" pitchFamily="18" charset="0"/>
              </a:rPr>
              <a:t>programme</a:t>
            </a:r>
            <a:r>
              <a:rPr lang="en-US" dirty="0">
                <a:solidFill>
                  <a:srgbClr val="002060"/>
                </a:solidFill>
                <a:latin typeface="Book Antiqua" panose="02040602050305030304" pitchFamily="18" charset="0"/>
              </a:rPr>
              <a:t> dissemination means spreading the word about project successes and outcomes as far as possible.</a:t>
            </a:r>
            <a:endParaRPr lang="bs-Latn-BA"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Tree>
    <p:extLst>
      <p:ext uri="{BB962C8B-B14F-4D97-AF65-F5344CB8AC3E}">
        <p14:creationId xmlns:p14="http://schemas.microsoft.com/office/powerpoint/2010/main" xmlns="" val="518287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739900"/>
          </a:xfrm>
        </p:spPr>
        <p:txBody>
          <a:bodyPr>
            <a:normAutofit/>
          </a:bodyPr>
          <a:lstStyle/>
          <a:p>
            <a:r>
              <a:rPr lang="en-US" sz="4000" dirty="0" smtClean="0">
                <a:solidFill>
                  <a:srgbClr val="002060"/>
                </a:solidFill>
                <a:latin typeface="Book Antiqua" panose="02040602050305030304" pitchFamily="18" charset="0"/>
              </a:rPr>
              <a:t>Promotion material</a:t>
            </a:r>
            <a:r>
              <a:rPr lang="sr-Latn-RS" sz="4000" dirty="0" smtClean="0">
                <a:solidFill>
                  <a:srgbClr val="002060"/>
                </a:solidFill>
                <a:latin typeface="Book Antiqua" panose="02040602050305030304" pitchFamily="18" charset="0"/>
              </a:rPr>
              <a:t>s</a:t>
            </a:r>
            <a:endParaRPr lang="bs-Latn-BA" sz="40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553200" y="6400800"/>
            <a:ext cx="2133600" cy="365125"/>
          </a:xfrm>
        </p:spPr>
        <p:txBody>
          <a:bodyPr/>
          <a:lstStyle/>
          <a:p>
            <a:fld id="{B6F15528-21DE-4FAA-801E-634DDDAF4B2B}" type="slidenum">
              <a:rPr lang="en-US" smtClean="0"/>
              <a:pPr/>
              <a:t>20</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pic>
        <p:nvPicPr>
          <p:cNvPr id="12" name="Picture 11"/>
          <p:cNvPicPr>
            <a:picLocks noChangeAspect="1"/>
          </p:cNvPicPr>
          <p:nvPr/>
        </p:nvPicPr>
        <p:blipFill>
          <a:blip r:embed="rId4"/>
          <a:stretch>
            <a:fillRect/>
          </a:stretch>
        </p:blipFill>
        <p:spPr>
          <a:xfrm>
            <a:off x="3200400" y="2133600"/>
            <a:ext cx="1524937" cy="2171431"/>
          </a:xfrm>
          <a:prstGeom prst="rect">
            <a:avLst/>
          </a:prstGeom>
        </p:spPr>
      </p:pic>
      <p:pic>
        <p:nvPicPr>
          <p:cNvPr id="14" name="Picture 13"/>
          <p:cNvPicPr>
            <a:picLocks noChangeAspect="1"/>
          </p:cNvPicPr>
          <p:nvPr/>
        </p:nvPicPr>
        <p:blipFill>
          <a:blip r:embed="rId5"/>
          <a:stretch>
            <a:fillRect/>
          </a:stretch>
        </p:blipFill>
        <p:spPr>
          <a:xfrm>
            <a:off x="2745472" y="6377291"/>
            <a:ext cx="3429000" cy="223909"/>
          </a:xfrm>
          <a:prstGeom prst="rect">
            <a:avLst/>
          </a:prstGeom>
        </p:spPr>
      </p:pic>
      <p:pic>
        <p:nvPicPr>
          <p:cNvPr id="3" name="Picture 2"/>
          <p:cNvPicPr>
            <a:picLocks noChangeAspect="1"/>
          </p:cNvPicPr>
          <p:nvPr/>
        </p:nvPicPr>
        <p:blipFill>
          <a:blip r:embed="rId6" cstate="print"/>
          <a:stretch>
            <a:fillRect/>
          </a:stretch>
        </p:blipFill>
        <p:spPr>
          <a:xfrm>
            <a:off x="5004763" y="2334254"/>
            <a:ext cx="880893" cy="1770122"/>
          </a:xfrm>
          <a:prstGeom prst="rect">
            <a:avLst/>
          </a:prstGeom>
          <a:ln>
            <a:solidFill>
              <a:schemeClr val="tx1"/>
            </a:solidFill>
          </a:ln>
        </p:spPr>
      </p:pic>
      <p:pic>
        <p:nvPicPr>
          <p:cNvPr id="5" name="Picture 4"/>
          <p:cNvPicPr>
            <a:picLocks noChangeAspect="1"/>
          </p:cNvPicPr>
          <p:nvPr/>
        </p:nvPicPr>
        <p:blipFill>
          <a:blip r:embed="rId7"/>
          <a:stretch>
            <a:fillRect/>
          </a:stretch>
        </p:blipFill>
        <p:spPr>
          <a:xfrm>
            <a:off x="685800" y="3505200"/>
            <a:ext cx="2059672" cy="2569368"/>
          </a:xfrm>
          <a:prstGeom prst="rect">
            <a:avLst/>
          </a:prstGeom>
        </p:spPr>
      </p:pic>
      <p:pic>
        <p:nvPicPr>
          <p:cNvPr id="11" name="Picture 10"/>
          <p:cNvPicPr>
            <a:picLocks noChangeAspect="1"/>
          </p:cNvPicPr>
          <p:nvPr/>
        </p:nvPicPr>
        <p:blipFill>
          <a:blip r:embed="rId8" cstate="print"/>
          <a:stretch>
            <a:fillRect/>
          </a:stretch>
        </p:blipFill>
        <p:spPr>
          <a:xfrm>
            <a:off x="3414937" y="4789884"/>
            <a:ext cx="1180674" cy="1102554"/>
          </a:xfrm>
          <a:prstGeom prst="rect">
            <a:avLst/>
          </a:prstGeom>
        </p:spPr>
      </p:pic>
    </p:spTree>
    <p:extLst>
      <p:ext uri="{BB962C8B-B14F-4D97-AF65-F5344CB8AC3E}">
        <p14:creationId xmlns:p14="http://schemas.microsoft.com/office/powerpoint/2010/main" xmlns="" val="2587595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739900"/>
          </a:xfrm>
        </p:spPr>
        <p:txBody>
          <a:bodyPr>
            <a:normAutofit/>
          </a:bodyPr>
          <a:lstStyle/>
          <a:p>
            <a:r>
              <a:rPr lang="sr-Latn-RS" sz="4000" dirty="0" smtClean="0">
                <a:solidFill>
                  <a:srgbClr val="002060"/>
                </a:solidFill>
                <a:latin typeface="Book Antiqua" panose="02040602050305030304" pitchFamily="18" charset="0"/>
              </a:rPr>
              <a:t>Thanks for your attention!!!</a:t>
            </a:r>
            <a:endParaRPr lang="bs-Latn-BA" sz="40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553200" y="6400800"/>
            <a:ext cx="2133600" cy="365125"/>
          </a:xfrm>
        </p:spPr>
        <p:txBody>
          <a:bodyPr/>
          <a:lstStyle/>
          <a:p>
            <a:fld id="{B6F15528-21DE-4FAA-801E-634DDDAF4B2B}" type="slidenum">
              <a:rPr lang="en-US" smtClean="0"/>
              <a:pPr/>
              <a:t>21</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pic>
        <p:nvPicPr>
          <p:cNvPr id="11" name="Picture 10" descr="final_color.jpg"/>
          <p:cNvPicPr>
            <a:picLocks noChangeAspect="1"/>
          </p:cNvPicPr>
          <p:nvPr/>
        </p:nvPicPr>
        <p:blipFill>
          <a:blip r:embed="rId3" cstate="print"/>
          <a:stretch>
            <a:fillRect/>
          </a:stretch>
        </p:blipFill>
        <p:spPr>
          <a:xfrm>
            <a:off x="1251755" y="2743200"/>
            <a:ext cx="6273800" cy="2971800"/>
          </a:xfrm>
          <a:prstGeom prst="rect">
            <a:avLst/>
          </a:prstGeom>
        </p:spPr>
      </p:pic>
    </p:spTree>
    <p:extLst>
      <p:ext uri="{BB962C8B-B14F-4D97-AF65-F5344CB8AC3E}">
        <p14:creationId xmlns:p14="http://schemas.microsoft.com/office/powerpoint/2010/main" xmlns="" val="4276724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739900"/>
          </a:xfrm>
        </p:spPr>
        <p:txBody>
          <a:bodyPr>
            <a:normAutofit/>
          </a:bodyPr>
          <a:lstStyle/>
          <a:p>
            <a:r>
              <a:rPr lang="en-US" sz="4000" dirty="0" smtClean="0">
                <a:solidFill>
                  <a:srgbClr val="002060"/>
                </a:solidFill>
                <a:latin typeface="Book Antiqua" panose="02040602050305030304" pitchFamily="18" charset="0"/>
              </a:rPr>
              <a:t>Objectives</a:t>
            </a:r>
            <a:endParaRPr lang="bs-Latn-BA" sz="4000"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457200" y="2514600"/>
            <a:ext cx="8229600" cy="3382963"/>
          </a:xfrm>
        </p:spPr>
        <p:txBody>
          <a:bodyPr>
            <a:normAutofit fontScale="70000" lnSpcReduction="20000"/>
          </a:bodyPr>
          <a:lstStyle/>
          <a:p>
            <a:pPr algn="just"/>
            <a:r>
              <a:rPr lang="en-US" dirty="0">
                <a:solidFill>
                  <a:srgbClr val="002060"/>
                </a:solidFill>
                <a:latin typeface="Book Antiqua" panose="02040602050305030304" pitchFamily="18" charset="0"/>
              </a:rPr>
              <a:t>The main objective of project dissemination and exploitation is to </a:t>
            </a:r>
            <a:r>
              <a:rPr lang="en-US" dirty="0" smtClean="0">
                <a:solidFill>
                  <a:srgbClr val="002060"/>
                </a:solidFill>
                <a:latin typeface="Book Antiqua" panose="02040602050305030304" pitchFamily="18" charset="0"/>
              </a:rPr>
              <a:t>maximize </a:t>
            </a:r>
            <a:r>
              <a:rPr lang="en-US" dirty="0">
                <a:solidFill>
                  <a:srgbClr val="002060"/>
                </a:solidFill>
                <a:latin typeface="Book Antiqua" panose="02040602050305030304" pitchFamily="18" charset="0"/>
              </a:rPr>
              <a:t>the impact of the project by developing public awareness, </a:t>
            </a:r>
            <a:r>
              <a:rPr lang="en-US" dirty="0" smtClean="0">
                <a:solidFill>
                  <a:srgbClr val="002060"/>
                </a:solidFill>
                <a:latin typeface="Book Antiqua" panose="02040602050305030304" pitchFamily="18" charset="0"/>
              </a:rPr>
              <a:t>optimizing </a:t>
            </a:r>
            <a:r>
              <a:rPr lang="en-US" dirty="0">
                <a:solidFill>
                  <a:srgbClr val="002060"/>
                </a:solidFill>
                <a:latin typeface="Book Antiqua" panose="02040602050305030304" pitchFamily="18" charset="0"/>
              </a:rPr>
              <a:t>the values of project results, strengthening their impact, transferring them to different contexts, integrating them in a sustainable way and using them actively in systems and practices in local and international levels</a:t>
            </a:r>
            <a:r>
              <a:rPr lang="en-US" dirty="0" smtClean="0">
                <a:solidFill>
                  <a:srgbClr val="002060"/>
                </a:solidFill>
                <a:latin typeface="Book Antiqua" panose="02040602050305030304" pitchFamily="18" charset="0"/>
              </a:rPr>
              <a:t>.</a:t>
            </a:r>
          </a:p>
          <a:p>
            <a:endParaRPr lang="en-US" dirty="0">
              <a:solidFill>
                <a:srgbClr val="002060"/>
              </a:solidFill>
              <a:latin typeface="Book Antiqua" panose="02040602050305030304" pitchFamily="18" charset="0"/>
            </a:endParaRPr>
          </a:p>
          <a:p>
            <a:pPr algn="just"/>
            <a:r>
              <a:rPr lang="en-US" dirty="0">
                <a:solidFill>
                  <a:srgbClr val="002060"/>
                </a:solidFill>
                <a:latin typeface="Book Antiqua" panose="02040602050305030304" pitchFamily="18" charset="0"/>
              </a:rPr>
              <a:t>The second goal is to contribute to the implementation and shaping of national and European policies and systems.</a:t>
            </a:r>
          </a:p>
          <a:p>
            <a:endParaRPr lang="bs-Latn-BA"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553200" y="6400800"/>
            <a:ext cx="2133600" cy="365125"/>
          </a:xfrm>
        </p:spPr>
        <p:txBody>
          <a:bodyPr/>
          <a:lstStyle/>
          <a:p>
            <a:fld id="{B6F15528-21DE-4FAA-801E-634DDDAF4B2B}" type="slidenum">
              <a:rPr lang="en-US" smtClean="0"/>
              <a:pPr/>
              <a:t>3</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Tree>
    <p:extLst>
      <p:ext uri="{BB962C8B-B14F-4D97-AF65-F5344CB8AC3E}">
        <p14:creationId xmlns:p14="http://schemas.microsoft.com/office/powerpoint/2010/main" xmlns="" val="1901871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739900"/>
          </a:xfrm>
        </p:spPr>
        <p:txBody>
          <a:bodyPr>
            <a:normAutofit/>
          </a:bodyPr>
          <a:lstStyle/>
          <a:p>
            <a:r>
              <a:rPr lang="en-US" sz="4000" dirty="0">
                <a:solidFill>
                  <a:srgbClr val="002060"/>
                </a:solidFill>
                <a:latin typeface="Book Antiqua" panose="02040602050305030304" pitchFamily="18" charset="0"/>
              </a:rPr>
              <a:t>Related assumptions and risks</a:t>
            </a:r>
            <a:endParaRPr lang="bs-Latn-BA" sz="4000"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457200" y="2514600"/>
            <a:ext cx="8229600" cy="3382963"/>
          </a:xfrm>
        </p:spPr>
        <p:txBody>
          <a:bodyPr>
            <a:normAutofit fontScale="77500" lnSpcReduction="20000"/>
          </a:bodyPr>
          <a:lstStyle/>
          <a:p>
            <a:pPr marL="0" indent="0" algn="just">
              <a:buNone/>
            </a:pPr>
            <a:r>
              <a:rPr lang="en-US" b="1" u="sng" dirty="0">
                <a:solidFill>
                  <a:srgbClr val="006666"/>
                </a:solidFill>
                <a:latin typeface="Book Antiqua" panose="02040602050305030304" pitchFamily="18" charset="0"/>
              </a:rPr>
              <a:t>Assumptions:</a:t>
            </a:r>
          </a:p>
          <a:p>
            <a:pPr algn="just"/>
            <a:r>
              <a:rPr lang="en-US" dirty="0" smtClean="0">
                <a:solidFill>
                  <a:srgbClr val="002060"/>
                </a:solidFill>
                <a:latin typeface="Book Antiqua" panose="02040602050305030304" pitchFamily="18" charset="0"/>
              </a:rPr>
              <a:t>Motivation </a:t>
            </a:r>
            <a:r>
              <a:rPr lang="en-US" dirty="0">
                <a:solidFill>
                  <a:srgbClr val="002060"/>
                </a:solidFill>
                <a:latin typeface="Book Antiqua" panose="02040602050305030304" pitchFamily="18" charset="0"/>
              </a:rPr>
              <a:t>and competences of all members of the consortium.</a:t>
            </a:r>
          </a:p>
          <a:p>
            <a:pPr algn="just"/>
            <a:r>
              <a:rPr lang="en-US" dirty="0" smtClean="0">
                <a:solidFill>
                  <a:srgbClr val="002060"/>
                </a:solidFill>
                <a:latin typeface="Book Antiqua" panose="02040602050305030304" pitchFamily="18" charset="0"/>
              </a:rPr>
              <a:t>The </a:t>
            </a:r>
            <a:r>
              <a:rPr lang="en-US" dirty="0">
                <a:solidFill>
                  <a:srgbClr val="002060"/>
                </a:solidFill>
                <a:latin typeface="Book Antiqua" panose="02040602050305030304" pitchFamily="18" charset="0"/>
              </a:rPr>
              <a:t>interest of society, government bodies, students and non-partner HEIs in the project</a:t>
            </a:r>
          </a:p>
          <a:p>
            <a:pPr algn="just"/>
            <a:r>
              <a:rPr lang="en-US" dirty="0" smtClean="0">
                <a:solidFill>
                  <a:srgbClr val="002060"/>
                </a:solidFill>
                <a:latin typeface="Book Antiqua" panose="02040602050305030304" pitchFamily="18" charset="0"/>
              </a:rPr>
              <a:t>Media </a:t>
            </a:r>
            <a:r>
              <a:rPr lang="en-US" dirty="0">
                <a:solidFill>
                  <a:srgbClr val="002060"/>
                </a:solidFill>
                <a:latin typeface="Book Antiqua" panose="02040602050305030304" pitchFamily="18" charset="0"/>
              </a:rPr>
              <a:t>support to project dissemination activities.</a:t>
            </a:r>
          </a:p>
          <a:p>
            <a:pPr marL="0" indent="0" algn="just">
              <a:buNone/>
            </a:pPr>
            <a:r>
              <a:rPr lang="en-US" b="1" u="sng" dirty="0">
                <a:solidFill>
                  <a:srgbClr val="006666"/>
                </a:solidFill>
                <a:latin typeface="Book Antiqua" panose="02040602050305030304" pitchFamily="18" charset="0"/>
              </a:rPr>
              <a:t>Risks:</a:t>
            </a:r>
          </a:p>
          <a:p>
            <a:pPr algn="just"/>
            <a:r>
              <a:rPr lang="en-US" dirty="0" smtClean="0">
                <a:solidFill>
                  <a:srgbClr val="002060"/>
                </a:solidFill>
                <a:latin typeface="Book Antiqua" panose="02040602050305030304" pitchFamily="18" charset="0"/>
              </a:rPr>
              <a:t>Not </a:t>
            </a:r>
            <a:r>
              <a:rPr lang="en-US" dirty="0">
                <a:solidFill>
                  <a:srgbClr val="002060"/>
                </a:solidFill>
                <a:latin typeface="Book Antiqua" panose="02040602050305030304" pitchFamily="18" charset="0"/>
              </a:rPr>
              <a:t>properly planned dissemination activities.</a:t>
            </a:r>
          </a:p>
          <a:p>
            <a:pPr algn="just"/>
            <a:r>
              <a:rPr lang="en-US" dirty="0" smtClean="0">
                <a:solidFill>
                  <a:srgbClr val="002060"/>
                </a:solidFill>
                <a:latin typeface="Book Antiqua" panose="02040602050305030304" pitchFamily="18" charset="0"/>
              </a:rPr>
              <a:t>Poorly </a:t>
            </a:r>
            <a:r>
              <a:rPr lang="en-US" dirty="0">
                <a:solidFill>
                  <a:srgbClr val="002060"/>
                </a:solidFill>
                <a:latin typeface="Book Antiqua" panose="02040602050305030304" pitchFamily="18" charset="0"/>
              </a:rPr>
              <a:t>selected target groups.</a:t>
            </a:r>
          </a:p>
          <a:p>
            <a:endParaRPr lang="bs-Latn-BA"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553200" y="6400800"/>
            <a:ext cx="2133600" cy="365125"/>
          </a:xfrm>
        </p:spPr>
        <p:txBody>
          <a:bodyPr/>
          <a:lstStyle/>
          <a:p>
            <a:fld id="{B6F15528-21DE-4FAA-801E-634DDDAF4B2B}" type="slidenum">
              <a:rPr lang="en-US" smtClean="0"/>
              <a:pPr/>
              <a:t>4</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Tree>
    <p:extLst>
      <p:ext uri="{BB962C8B-B14F-4D97-AF65-F5344CB8AC3E}">
        <p14:creationId xmlns:p14="http://schemas.microsoft.com/office/powerpoint/2010/main" xmlns="" val="1115237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739900"/>
          </a:xfrm>
        </p:spPr>
        <p:txBody>
          <a:bodyPr>
            <a:normAutofit/>
          </a:bodyPr>
          <a:lstStyle/>
          <a:p>
            <a:r>
              <a:rPr lang="en-US" sz="4000" dirty="0" smtClean="0">
                <a:solidFill>
                  <a:srgbClr val="002060"/>
                </a:solidFill>
                <a:latin typeface="Book Antiqua" panose="02040602050305030304" pitchFamily="18" charset="0"/>
              </a:rPr>
              <a:t>Description</a:t>
            </a:r>
            <a:endParaRPr lang="bs-Latn-BA" sz="4000"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457200" y="2514600"/>
            <a:ext cx="8229600" cy="3382963"/>
          </a:xfrm>
        </p:spPr>
        <p:txBody>
          <a:bodyPr>
            <a:noAutofit/>
          </a:bodyPr>
          <a:lstStyle/>
          <a:p>
            <a:pPr algn="just"/>
            <a:r>
              <a:rPr lang="en-US" sz="2200" dirty="0">
                <a:solidFill>
                  <a:srgbClr val="002060"/>
                </a:solidFill>
                <a:latin typeface="Book Antiqua" panose="02040602050305030304" pitchFamily="18" charset="0"/>
              </a:rPr>
              <a:t>Project dissemination will involve institutional, national and international activities. It will be focused on promotion the project and its participants and to raise awareness of the public about the potential benefits of the project results. One of the first tasks in this WP is </a:t>
            </a:r>
            <a:r>
              <a:rPr lang="en-US" sz="2200" b="1" dirty="0">
                <a:solidFill>
                  <a:srgbClr val="006666"/>
                </a:solidFill>
                <a:latin typeface="Book Antiqua" panose="02040602050305030304" pitchFamily="18" charset="0"/>
              </a:rPr>
              <a:t>creation of the project website</a:t>
            </a:r>
            <a:r>
              <a:rPr lang="en-US" sz="2200" dirty="0">
                <a:solidFill>
                  <a:srgbClr val="002060"/>
                </a:solidFill>
                <a:latin typeface="Book Antiqua" panose="02040602050305030304" pitchFamily="18" charset="0"/>
              </a:rPr>
              <a:t>, which will present all activities related to the project. Special attention will be devoted to the promotion of the project on </a:t>
            </a:r>
            <a:r>
              <a:rPr lang="en-US" sz="2200" b="1" dirty="0">
                <a:solidFill>
                  <a:srgbClr val="006666"/>
                </a:solidFill>
                <a:latin typeface="Book Antiqua" panose="02040602050305030304" pitchFamily="18" charset="0"/>
              </a:rPr>
              <a:t>social networks </a:t>
            </a:r>
            <a:r>
              <a:rPr lang="en-US" sz="2200" dirty="0">
                <a:solidFill>
                  <a:srgbClr val="002060"/>
                </a:solidFill>
                <a:latin typeface="Book Antiqua" panose="02040602050305030304" pitchFamily="18" charset="0"/>
              </a:rPr>
              <a:t>such as Facebook, LinkedIn and Twitter. The awareness campaign will include advertising on TV, radio and newspapers. </a:t>
            </a:r>
            <a:endParaRPr lang="bs-Latn-BA" sz="22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553200" y="6400800"/>
            <a:ext cx="2133600" cy="365125"/>
          </a:xfrm>
        </p:spPr>
        <p:txBody>
          <a:bodyPr/>
          <a:lstStyle/>
          <a:p>
            <a:fld id="{B6F15528-21DE-4FAA-801E-634DDDAF4B2B}" type="slidenum">
              <a:rPr lang="en-US" smtClean="0"/>
              <a:pPr/>
              <a:t>5</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Tree>
    <p:extLst>
      <p:ext uri="{BB962C8B-B14F-4D97-AF65-F5344CB8AC3E}">
        <p14:creationId xmlns:p14="http://schemas.microsoft.com/office/powerpoint/2010/main" xmlns="" val="3032724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739900"/>
          </a:xfrm>
        </p:spPr>
        <p:txBody>
          <a:bodyPr>
            <a:normAutofit/>
          </a:bodyPr>
          <a:lstStyle/>
          <a:p>
            <a:r>
              <a:rPr lang="en-US" sz="4000" dirty="0" smtClean="0">
                <a:solidFill>
                  <a:srgbClr val="002060"/>
                </a:solidFill>
                <a:latin typeface="Book Antiqua" panose="02040602050305030304" pitchFamily="18" charset="0"/>
              </a:rPr>
              <a:t>Description</a:t>
            </a:r>
            <a:endParaRPr lang="bs-Latn-BA" sz="4000"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457200" y="2514600"/>
            <a:ext cx="8229600" cy="3382963"/>
          </a:xfrm>
        </p:spPr>
        <p:txBody>
          <a:bodyPr>
            <a:noAutofit/>
          </a:bodyPr>
          <a:lstStyle/>
          <a:p>
            <a:pPr algn="just"/>
            <a:r>
              <a:rPr lang="en-US" sz="2200" dirty="0">
                <a:solidFill>
                  <a:srgbClr val="002060"/>
                </a:solidFill>
                <a:latin typeface="Book Antiqua" panose="02040602050305030304" pitchFamily="18" charset="0"/>
              </a:rPr>
              <a:t>Special attention will be paid to </a:t>
            </a:r>
            <a:r>
              <a:rPr lang="en-US" sz="2200" b="1" dirty="0">
                <a:solidFill>
                  <a:srgbClr val="006666"/>
                </a:solidFill>
                <a:latin typeface="Book Antiqua" panose="02040602050305030304" pitchFamily="18" charset="0"/>
              </a:rPr>
              <a:t>promoting new master curricula in WB HEIs</a:t>
            </a:r>
            <a:r>
              <a:rPr lang="en-US" sz="2200" dirty="0">
                <a:solidFill>
                  <a:srgbClr val="002060"/>
                </a:solidFill>
                <a:latin typeface="Book Antiqua" panose="02040602050305030304" pitchFamily="18" charset="0"/>
              </a:rPr>
              <a:t> and </a:t>
            </a:r>
            <a:r>
              <a:rPr lang="en-US" sz="2200" b="1" dirty="0">
                <a:solidFill>
                  <a:srgbClr val="006666"/>
                </a:solidFill>
                <a:latin typeface="Book Antiqua" panose="02040602050305030304" pitchFamily="18" charset="0"/>
              </a:rPr>
              <a:t>developed educational trainings for citizens and public sector</a:t>
            </a:r>
            <a:r>
              <a:rPr lang="en-US" sz="2200" dirty="0">
                <a:solidFill>
                  <a:srgbClr val="002060"/>
                </a:solidFill>
                <a:latin typeface="Book Antiqua" panose="02040602050305030304" pitchFamily="18" charset="0"/>
              </a:rPr>
              <a:t>. It will be organized promotions for WB non-partner HEIs in order to promote master studies in the field of risk management of natural disasters. Promotions in HEIs will perform teachers and students. All events will be documented and displayed on the project website. </a:t>
            </a:r>
            <a:endParaRPr lang="bs-Latn-BA" sz="2200" dirty="0">
              <a:solidFill>
                <a:srgbClr val="002060"/>
              </a:solidFill>
              <a:latin typeface="Book Antiqua" panose="02040602050305030304" pitchFamily="18" charset="0"/>
            </a:endParaRP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553200" y="6400800"/>
            <a:ext cx="2133600" cy="365125"/>
          </a:xfrm>
        </p:spPr>
        <p:txBody>
          <a:bodyPr/>
          <a:lstStyle/>
          <a:p>
            <a:fld id="{B6F15528-21DE-4FAA-801E-634DDDAF4B2B}" type="slidenum">
              <a:rPr lang="en-US" smtClean="0"/>
              <a:pPr/>
              <a:t>6</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Tree>
    <p:extLst>
      <p:ext uri="{BB962C8B-B14F-4D97-AF65-F5344CB8AC3E}">
        <p14:creationId xmlns:p14="http://schemas.microsoft.com/office/powerpoint/2010/main" xmlns="" val="3667845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739900"/>
          </a:xfrm>
        </p:spPr>
        <p:txBody>
          <a:bodyPr>
            <a:normAutofit/>
          </a:bodyPr>
          <a:lstStyle/>
          <a:p>
            <a:r>
              <a:rPr lang="en-US" sz="4000" dirty="0" smtClean="0">
                <a:solidFill>
                  <a:srgbClr val="002060"/>
                </a:solidFill>
                <a:latin typeface="Book Antiqua" panose="02040602050305030304" pitchFamily="18" charset="0"/>
              </a:rPr>
              <a:t>Description</a:t>
            </a:r>
            <a:endParaRPr lang="bs-Latn-BA" sz="4000"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457200" y="2286000"/>
            <a:ext cx="8229600" cy="3382963"/>
          </a:xfrm>
        </p:spPr>
        <p:txBody>
          <a:bodyPr>
            <a:noAutofit/>
          </a:bodyPr>
          <a:lstStyle/>
          <a:p>
            <a:pPr algn="just"/>
            <a:r>
              <a:rPr lang="en-US" sz="2200" dirty="0">
                <a:solidFill>
                  <a:srgbClr val="002060"/>
                </a:solidFill>
                <a:latin typeface="Book Antiqua" panose="02040602050305030304" pitchFamily="18" charset="0"/>
              </a:rPr>
              <a:t>Dissemination of the project outcomes will be carried out also through the postgraduate </a:t>
            </a:r>
            <a:r>
              <a:rPr lang="en-US" sz="2200" dirty="0" err="1">
                <a:solidFill>
                  <a:srgbClr val="002060"/>
                </a:solidFill>
                <a:latin typeface="Book Antiqua" panose="02040602050305030304" pitchFamily="18" charset="0"/>
              </a:rPr>
              <a:t>NatRisk</a:t>
            </a:r>
            <a:r>
              <a:rPr lang="en-US" sz="2200" dirty="0">
                <a:solidFill>
                  <a:srgbClr val="002060"/>
                </a:solidFill>
                <a:latin typeface="Book Antiqua" panose="02040602050305030304" pitchFamily="18" charset="0"/>
              </a:rPr>
              <a:t> </a:t>
            </a:r>
            <a:r>
              <a:rPr lang="en-US" sz="2200" dirty="0" err="1" smtClean="0">
                <a:solidFill>
                  <a:srgbClr val="002060"/>
                </a:solidFill>
                <a:latin typeface="Book Antiqua" panose="02040602050305030304" pitchFamily="18" charset="0"/>
              </a:rPr>
              <a:t>WeB</a:t>
            </a:r>
            <a:r>
              <a:rPr lang="en-US" sz="2200" dirty="0" smtClean="0">
                <a:solidFill>
                  <a:srgbClr val="002060"/>
                </a:solidFill>
                <a:latin typeface="Book Antiqua" panose="02040602050305030304" pitchFamily="18" charset="0"/>
              </a:rPr>
              <a:t> </a:t>
            </a:r>
            <a:r>
              <a:rPr lang="en-US" sz="2200" dirty="0">
                <a:solidFill>
                  <a:srgbClr val="002060"/>
                </a:solidFill>
                <a:latin typeface="Book Antiqua" panose="02040602050305030304" pitchFamily="18" charset="0"/>
              </a:rPr>
              <a:t>students, well educated in risk management of natural disasters.</a:t>
            </a:r>
          </a:p>
          <a:p>
            <a:pPr algn="just"/>
            <a:r>
              <a:rPr lang="en-US" sz="2200" dirty="0">
                <a:solidFill>
                  <a:srgbClr val="002060"/>
                </a:solidFill>
                <a:latin typeface="Book Antiqua" panose="02040602050305030304" pitchFamily="18" charset="0"/>
              </a:rPr>
              <a:t>In the long term perspective of the NatRisk </a:t>
            </a:r>
            <a:r>
              <a:rPr lang="en-US" sz="2200" dirty="0" err="1">
                <a:solidFill>
                  <a:srgbClr val="002060"/>
                </a:solidFill>
                <a:latin typeface="Book Antiqua" panose="02040602050305030304" pitchFamily="18" charset="0"/>
              </a:rPr>
              <a:t>WeB</a:t>
            </a:r>
            <a:r>
              <a:rPr lang="en-US" sz="2200" dirty="0">
                <a:solidFill>
                  <a:srgbClr val="002060"/>
                </a:solidFill>
                <a:latin typeface="Book Antiqua" panose="02040602050305030304" pitchFamily="18" charset="0"/>
              </a:rPr>
              <a:t> project it is necessary to increase the public and state authorities’ awareness for the significance of the management of natural disasters. This goal will be achieved mainly through the distribution of brochures, leaflets and booklets aimed to provide all relevant project information to interested stakeholders, as well as to publish information about NatRisk </a:t>
            </a:r>
            <a:r>
              <a:rPr lang="en-US" sz="2200" dirty="0" err="1">
                <a:solidFill>
                  <a:srgbClr val="002060"/>
                </a:solidFill>
                <a:latin typeface="Book Antiqua" panose="02040602050305030304" pitchFamily="18" charset="0"/>
              </a:rPr>
              <a:t>WeB</a:t>
            </a:r>
            <a:r>
              <a:rPr lang="en-US" sz="2200" dirty="0">
                <a:solidFill>
                  <a:srgbClr val="002060"/>
                </a:solidFill>
                <a:latin typeface="Book Antiqua" panose="02040602050305030304" pitchFamily="18" charset="0"/>
              </a:rPr>
              <a:t> in mass media. </a:t>
            </a: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553200" y="6400800"/>
            <a:ext cx="2133600" cy="365125"/>
          </a:xfrm>
        </p:spPr>
        <p:txBody>
          <a:bodyPr/>
          <a:lstStyle/>
          <a:p>
            <a:fld id="{B6F15528-21DE-4FAA-801E-634DDDAF4B2B}" type="slidenum">
              <a:rPr lang="en-US" smtClean="0"/>
              <a:pPr/>
              <a:t>7</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Tree>
    <p:extLst>
      <p:ext uri="{BB962C8B-B14F-4D97-AF65-F5344CB8AC3E}">
        <p14:creationId xmlns:p14="http://schemas.microsoft.com/office/powerpoint/2010/main" xmlns="" val="961499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739900"/>
          </a:xfrm>
        </p:spPr>
        <p:txBody>
          <a:bodyPr>
            <a:normAutofit/>
          </a:bodyPr>
          <a:lstStyle/>
          <a:p>
            <a:r>
              <a:rPr lang="en-US" sz="4000" dirty="0" smtClean="0">
                <a:solidFill>
                  <a:srgbClr val="002060"/>
                </a:solidFill>
                <a:latin typeface="Book Antiqua" panose="02040602050305030304" pitchFamily="18" charset="0"/>
              </a:rPr>
              <a:t>Tasks</a:t>
            </a:r>
            <a:endParaRPr lang="bs-Latn-BA" sz="4000"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457200" y="2286000"/>
            <a:ext cx="8229600" cy="3382963"/>
          </a:xfrm>
        </p:spPr>
        <p:txBody>
          <a:bodyPr>
            <a:noAutofit/>
          </a:bodyPr>
          <a:lstStyle/>
          <a:p>
            <a:pPr algn="just"/>
            <a:r>
              <a:rPr lang="en-US" sz="2200" dirty="0" smtClean="0">
                <a:solidFill>
                  <a:srgbClr val="002060"/>
                </a:solidFill>
                <a:latin typeface="Book Antiqua" panose="02040602050305030304" pitchFamily="18" charset="0"/>
              </a:rPr>
              <a:t>Creation </a:t>
            </a:r>
            <a:r>
              <a:rPr lang="en-US" sz="2200" dirty="0">
                <a:solidFill>
                  <a:srgbClr val="002060"/>
                </a:solidFill>
                <a:latin typeface="Book Antiqua" panose="02040602050305030304" pitchFamily="18" charset="0"/>
              </a:rPr>
              <a:t>of dissemination plan.</a:t>
            </a:r>
          </a:p>
          <a:p>
            <a:pPr algn="just"/>
            <a:r>
              <a:rPr lang="en-US" sz="2200" dirty="0" smtClean="0">
                <a:solidFill>
                  <a:srgbClr val="002060"/>
                </a:solidFill>
                <a:latin typeface="Book Antiqua" panose="02040602050305030304" pitchFamily="18" charset="0"/>
              </a:rPr>
              <a:t>Development</a:t>
            </a:r>
            <a:r>
              <a:rPr lang="en-US" sz="2200" dirty="0">
                <a:solidFill>
                  <a:srgbClr val="002060"/>
                </a:solidFill>
                <a:latin typeface="Book Antiqua" panose="02040602050305030304" pitchFamily="18" charset="0"/>
              </a:rPr>
              <a:t>, design and maintenance of the project </a:t>
            </a:r>
            <a:r>
              <a:rPr lang="en-US" sz="2200" dirty="0" smtClean="0">
                <a:solidFill>
                  <a:srgbClr val="002060"/>
                </a:solidFill>
                <a:latin typeface="Book Antiqua" panose="02040602050305030304" pitchFamily="18" charset="0"/>
              </a:rPr>
              <a:t>website </a:t>
            </a:r>
            <a:endParaRPr lang="en-US" sz="2200" dirty="0">
              <a:solidFill>
                <a:srgbClr val="002060"/>
              </a:solidFill>
              <a:latin typeface="Book Antiqua" panose="02040602050305030304" pitchFamily="18" charset="0"/>
            </a:endParaRPr>
          </a:p>
          <a:p>
            <a:pPr algn="just"/>
            <a:r>
              <a:rPr lang="en-US" sz="2200" dirty="0" smtClean="0">
                <a:solidFill>
                  <a:srgbClr val="002060"/>
                </a:solidFill>
                <a:latin typeface="Book Antiqua" panose="02040602050305030304" pitchFamily="18" charset="0"/>
              </a:rPr>
              <a:t>Organization </a:t>
            </a:r>
            <a:r>
              <a:rPr lang="en-US" sz="2200" dirty="0">
                <a:solidFill>
                  <a:srgbClr val="002060"/>
                </a:solidFill>
                <a:latin typeface="Book Antiqua" panose="02040602050305030304" pitchFamily="18" charset="0"/>
              </a:rPr>
              <a:t>of marketing and PR activities, design, </a:t>
            </a:r>
            <a:r>
              <a:rPr lang="en-US" sz="2200" dirty="0" smtClean="0">
                <a:solidFill>
                  <a:srgbClr val="002060"/>
                </a:solidFill>
                <a:latin typeface="Book Antiqua" panose="02040602050305030304" pitchFamily="18" charset="0"/>
              </a:rPr>
              <a:t>publishing </a:t>
            </a:r>
            <a:r>
              <a:rPr lang="en-US" sz="2200" dirty="0">
                <a:solidFill>
                  <a:srgbClr val="002060"/>
                </a:solidFill>
                <a:latin typeface="Book Antiqua" panose="02040602050305030304" pitchFamily="18" charset="0"/>
              </a:rPr>
              <a:t>and distribution of promotional materials.</a:t>
            </a:r>
          </a:p>
          <a:p>
            <a:pPr algn="just"/>
            <a:r>
              <a:rPr lang="en-US" sz="2200" dirty="0" smtClean="0">
                <a:solidFill>
                  <a:srgbClr val="002060"/>
                </a:solidFill>
                <a:latin typeface="Book Antiqua" panose="02040602050305030304" pitchFamily="18" charset="0"/>
              </a:rPr>
              <a:t>Organization </a:t>
            </a:r>
            <a:r>
              <a:rPr lang="en-US" sz="2200" dirty="0">
                <a:solidFill>
                  <a:srgbClr val="002060"/>
                </a:solidFill>
                <a:latin typeface="Book Antiqua" panose="02040602050305030304" pitchFamily="18" charset="0"/>
              </a:rPr>
              <a:t>of  project promotion at public events </a:t>
            </a:r>
            <a:r>
              <a:rPr lang="en-US" sz="2200" dirty="0" smtClean="0">
                <a:solidFill>
                  <a:srgbClr val="002060"/>
                </a:solidFill>
                <a:latin typeface="Book Antiqua" panose="02040602050305030304" pitchFamily="18" charset="0"/>
              </a:rPr>
              <a:t>(</a:t>
            </a:r>
            <a:r>
              <a:rPr lang="en-US" sz="2200" dirty="0">
                <a:solidFill>
                  <a:srgbClr val="002060"/>
                </a:solidFill>
                <a:latin typeface="Book Antiqua" panose="02040602050305030304" pitchFamily="18" charset="0"/>
              </a:rPr>
              <a:t>conferences and meetings).</a:t>
            </a:r>
          </a:p>
          <a:p>
            <a:pPr algn="just"/>
            <a:r>
              <a:rPr lang="en-US" sz="2200" dirty="0" smtClean="0">
                <a:solidFill>
                  <a:srgbClr val="002060"/>
                </a:solidFill>
                <a:latin typeface="Book Antiqua" panose="02040602050305030304" pitchFamily="18" charset="0"/>
              </a:rPr>
              <a:t>Organization </a:t>
            </a:r>
            <a:r>
              <a:rPr lang="en-US" sz="2200" dirty="0">
                <a:solidFill>
                  <a:srgbClr val="002060"/>
                </a:solidFill>
                <a:latin typeface="Book Antiqua" panose="02040602050305030304" pitchFamily="18" charset="0"/>
              </a:rPr>
              <a:t>of promotions for non-partner WB HEIs.</a:t>
            </a: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553200" y="6400800"/>
            <a:ext cx="2133600" cy="365125"/>
          </a:xfrm>
        </p:spPr>
        <p:txBody>
          <a:bodyPr/>
          <a:lstStyle/>
          <a:p>
            <a:fld id="{B6F15528-21DE-4FAA-801E-634DDDAF4B2B}" type="slidenum">
              <a:rPr lang="en-US" smtClean="0"/>
              <a:pPr/>
              <a:t>8</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Tree>
    <p:extLst>
      <p:ext uri="{BB962C8B-B14F-4D97-AF65-F5344CB8AC3E}">
        <p14:creationId xmlns:p14="http://schemas.microsoft.com/office/powerpoint/2010/main" xmlns="" val="1106737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1739900"/>
          </a:xfrm>
        </p:spPr>
        <p:txBody>
          <a:bodyPr>
            <a:normAutofit/>
          </a:bodyPr>
          <a:lstStyle/>
          <a:p>
            <a:r>
              <a:rPr lang="en-US" sz="4000" dirty="0" smtClean="0">
                <a:solidFill>
                  <a:srgbClr val="002060"/>
                </a:solidFill>
                <a:latin typeface="Book Antiqua" panose="02040602050305030304" pitchFamily="18" charset="0"/>
              </a:rPr>
              <a:t>Dissemination plan</a:t>
            </a:r>
            <a:endParaRPr lang="bs-Latn-BA" sz="4000"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457200" y="2286000"/>
            <a:ext cx="8229600" cy="3382963"/>
          </a:xfrm>
        </p:spPr>
        <p:txBody>
          <a:bodyPr>
            <a:noAutofit/>
          </a:bodyPr>
          <a:lstStyle/>
          <a:p>
            <a:pPr algn="just"/>
            <a:r>
              <a:rPr lang="en-US" sz="2200" dirty="0">
                <a:solidFill>
                  <a:srgbClr val="002060"/>
                </a:solidFill>
                <a:latin typeface="Book Antiqua" panose="02040602050305030304" pitchFamily="18" charset="0"/>
              </a:rPr>
              <a:t>Dissemination plan will be created at the beginning of the project and will include the following key elements: </a:t>
            </a:r>
            <a:r>
              <a:rPr lang="en-US" sz="2200" b="1" dirty="0">
                <a:solidFill>
                  <a:srgbClr val="006666"/>
                </a:solidFill>
                <a:latin typeface="Book Antiqua" panose="02040602050305030304" pitchFamily="18" charset="0"/>
              </a:rPr>
              <a:t>purpose, audience, message, methods</a:t>
            </a:r>
            <a:r>
              <a:rPr lang="en-US" sz="2200" dirty="0">
                <a:solidFill>
                  <a:srgbClr val="002060"/>
                </a:solidFill>
                <a:latin typeface="Book Antiqua" panose="02040602050305030304" pitchFamily="18" charset="0"/>
              </a:rPr>
              <a:t> and </a:t>
            </a:r>
            <a:r>
              <a:rPr lang="en-US" sz="2200" b="1" dirty="0">
                <a:solidFill>
                  <a:srgbClr val="006666"/>
                </a:solidFill>
                <a:latin typeface="Book Antiqua" panose="02040602050305030304" pitchFamily="18" charset="0"/>
              </a:rPr>
              <a:t>timing</a:t>
            </a:r>
            <a:r>
              <a:rPr lang="en-US" sz="2200" dirty="0">
                <a:solidFill>
                  <a:srgbClr val="002060"/>
                </a:solidFill>
                <a:latin typeface="Book Antiqua" panose="02040602050305030304" pitchFamily="18" charset="0"/>
              </a:rPr>
              <a:t>. It will identify and </a:t>
            </a:r>
            <a:r>
              <a:rPr lang="en-US" sz="2200" dirty="0" err="1">
                <a:solidFill>
                  <a:srgbClr val="002060"/>
                </a:solidFill>
                <a:latin typeface="Book Antiqua" panose="02040602050305030304" pitchFamily="18" charset="0"/>
              </a:rPr>
              <a:t>organise</a:t>
            </a:r>
            <a:r>
              <a:rPr lang="en-US" sz="2200" dirty="0">
                <a:solidFill>
                  <a:srgbClr val="002060"/>
                </a:solidFill>
                <a:latin typeface="Book Antiqua" panose="02040602050305030304" pitchFamily="18" charset="0"/>
              </a:rPr>
              <a:t> the activities to be performed in order to promote the exploitation of the project’s results and the widest dissemination of knowledge of the project. It will be planned in consultation with the project partners and approved by the Steering Committee.</a:t>
            </a:r>
          </a:p>
        </p:txBody>
      </p:sp>
      <p:sp>
        <p:nvSpPr>
          <p:cNvPr id="6"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a:xfrm>
            <a:off x="6553200" y="6400800"/>
            <a:ext cx="2133600" cy="365125"/>
          </a:xfrm>
        </p:spPr>
        <p:txBody>
          <a:bodyPr/>
          <a:lstStyle/>
          <a:p>
            <a:fld id="{B6F15528-21DE-4FAA-801E-634DDDAF4B2B}" type="slidenum">
              <a:rPr lang="en-US" smtClean="0"/>
              <a:pPr/>
              <a:t>9</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43800" y="185737"/>
            <a:ext cx="1500187" cy="33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descr="final_color.jpg"/>
          <p:cNvPicPr>
            <a:picLocks noChangeAspect="1"/>
          </p:cNvPicPr>
          <p:nvPr/>
        </p:nvPicPr>
        <p:blipFill>
          <a:blip r:embed="rId3" cstate="print"/>
          <a:stretch>
            <a:fillRect/>
          </a:stretch>
        </p:blipFill>
        <p:spPr>
          <a:xfrm>
            <a:off x="0" y="0"/>
            <a:ext cx="1447800" cy="685800"/>
          </a:xfrm>
          <a:prstGeom prst="rect">
            <a:avLst/>
          </a:prstGeom>
        </p:spPr>
      </p:pic>
    </p:spTree>
    <p:extLst>
      <p:ext uri="{BB962C8B-B14F-4D97-AF65-F5344CB8AC3E}">
        <p14:creationId xmlns:p14="http://schemas.microsoft.com/office/powerpoint/2010/main" xmlns="" val="2917138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2763</TotalTime>
  <Words>951</Words>
  <Application>Microsoft Office PowerPoint</Application>
  <PresentationFormat>On-screen Show (4:3)</PresentationFormat>
  <Paragraphs>101</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PHOTO-PAINT</vt:lpstr>
      <vt:lpstr>Development of master curricula for natural disasters risk management in  Western Balkan countries</vt:lpstr>
      <vt:lpstr>What is Dissemination?</vt:lpstr>
      <vt:lpstr>Objectives</vt:lpstr>
      <vt:lpstr>Related assumptions and risks</vt:lpstr>
      <vt:lpstr>Description</vt:lpstr>
      <vt:lpstr>Description</vt:lpstr>
      <vt:lpstr>Description</vt:lpstr>
      <vt:lpstr>Tasks</vt:lpstr>
      <vt:lpstr>Dissemination plan</vt:lpstr>
      <vt:lpstr>Visual identity</vt:lpstr>
      <vt:lpstr>Official language</vt:lpstr>
      <vt:lpstr>Project logo</vt:lpstr>
      <vt:lpstr>Project web site</vt:lpstr>
      <vt:lpstr>Project web site</vt:lpstr>
      <vt:lpstr>EU web site for dissemination</vt:lpstr>
      <vt:lpstr>EU web site for dissemination</vt:lpstr>
      <vt:lpstr>How to access to Project Management Platform?</vt:lpstr>
      <vt:lpstr>Social network profile - FB</vt:lpstr>
      <vt:lpstr>Social network profile - LinkedIn</vt:lpstr>
      <vt:lpstr>Promotion materials</vt:lpstr>
      <vt:lpstr>Thanks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Milan</cp:lastModifiedBy>
  <cp:revision>183</cp:revision>
  <dcterms:created xsi:type="dcterms:W3CDTF">2006-08-16T00:00:00Z</dcterms:created>
  <dcterms:modified xsi:type="dcterms:W3CDTF">2016-12-18T09:57:50Z</dcterms:modified>
</cp:coreProperties>
</file>